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mov" ContentType="video/unknown"/>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7"/>
  </p:notesMasterIdLst>
  <p:sldIdLst>
    <p:sldId id="256" r:id="rId2"/>
    <p:sldId id="260" r:id="rId3"/>
    <p:sldId id="343" r:id="rId4"/>
    <p:sldId id="262" r:id="rId5"/>
    <p:sldId id="327" r:id="rId6"/>
    <p:sldId id="309" r:id="rId7"/>
    <p:sldId id="278" r:id="rId8"/>
    <p:sldId id="279" r:id="rId9"/>
    <p:sldId id="280" r:id="rId10"/>
    <p:sldId id="281" r:id="rId11"/>
    <p:sldId id="282" r:id="rId12"/>
    <p:sldId id="284" r:id="rId13"/>
    <p:sldId id="347" r:id="rId14"/>
    <p:sldId id="350" r:id="rId15"/>
    <p:sldId id="351" r:id="rId16"/>
    <p:sldId id="286" r:id="rId17"/>
    <p:sldId id="344" r:id="rId18"/>
    <p:sldId id="289" r:id="rId19"/>
    <p:sldId id="290" r:id="rId20"/>
    <p:sldId id="345" r:id="rId21"/>
    <p:sldId id="291" r:id="rId22"/>
    <p:sldId id="285" r:id="rId23"/>
    <p:sldId id="296" r:id="rId24"/>
    <p:sldId id="312" r:id="rId25"/>
    <p:sldId id="294" r:id="rId26"/>
    <p:sldId id="325" r:id="rId27"/>
    <p:sldId id="313" r:id="rId28"/>
    <p:sldId id="314" r:id="rId29"/>
    <p:sldId id="316" r:id="rId30"/>
    <p:sldId id="315" r:id="rId31"/>
    <p:sldId id="317" r:id="rId32"/>
    <p:sldId id="319" r:id="rId33"/>
    <p:sldId id="320" r:id="rId34"/>
    <p:sldId id="321" r:id="rId35"/>
    <p:sldId id="353" r:id="rId36"/>
    <p:sldId id="332" r:id="rId37"/>
    <p:sldId id="333" r:id="rId38"/>
    <p:sldId id="334" r:id="rId39"/>
    <p:sldId id="335" r:id="rId40"/>
    <p:sldId id="336" r:id="rId41"/>
    <p:sldId id="337" r:id="rId42"/>
    <p:sldId id="338" r:id="rId43"/>
    <p:sldId id="339" r:id="rId44"/>
    <p:sldId id="340" r:id="rId45"/>
    <p:sldId id="352" r:id="rId46"/>
    <p:sldId id="322" r:id="rId47"/>
    <p:sldId id="341" r:id="rId48"/>
    <p:sldId id="310" r:id="rId49"/>
    <p:sldId id="331" r:id="rId50"/>
    <p:sldId id="342" r:id="rId51"/>
    <p:sldId id="329" r:id="rId52"/>
    <p:sldId id="354" r:id="rId53"/>
    <p:sldId id="355" r:id="rId54"/>
    <p:sldId id="330" r:id="rId55"/>
    <p:sldId id="349" r:id="rId56"/>
  </p:sldIdLst>
  <p:sldSz cx="12192000" cy="6858000"/>
  <p:notesSz cx="6858000" cy="91440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nds On" id="{703D875B-A66F-4B22-BC12-0EB306D43509}">
          <p14:sldIdLst>
            <p14:sldId id="256"/>
            <p14:sldId id="260"/>
            <p14:sldId id="343"/>
            <p14:sldId id="262"/>
            <p14:sldId id="327"/>
            <p14:sldId id="309"/>
          </p14:sldIdLst>
        </p14:section>
        <p14:section name="Action" id="{B16ECAF6-A351-4750-8D55-ABB6903FD468}">
          <p14:sldIdLst>
            <p14:sldId id="278"/>
            <p14:sldId id="279"/>
            <p14:sldId id="280"/>
            <p14:sldId id="281"/>
            <p14:sldId id="282"/>
            <p14:sldId id="284"/>
            <p14:sldId id="347"/>
            <p14:sldId id="350"/>
            <p14:sldId id="351"/>
            <p14:sldId id="286"/>
            <p14:sldId id="344"/>
            <p14:sldId id="289"/>
            <p14:sldId id="290"/>
            <p14:sldId id="345"/>
            <p14:sldId id="291"/>
            <p14:sldId id="285"/>
            <p14:sldId id="296"/>
            <p14:sldId id="312"/>
            <p14:sldId id="294"/>
            <p14:sldId id="325"/>
            <p14:sldId id="313"/>
            <p14:sldId id="314"/>
            <p14:sldId id="316"/>
            <p14:sldId id="315"/>
            <p14:sldId id="317"/>
            <p14:sldId id="319"/>
            <p14:sldId id="320"/>
            <p14:sldId id="321"/>
            <p14:sldId id="353"/>
            <p14:sldId id="332"/>
            <p14:sldId id="333"/>
            <p14:sldId id="334"/>
            <p14:sldId id="335"/>
            <p14:sldId id="336"/>
            <p14:sldId id="337"/>
            <p14:sldId id="338"/>
            <p14:sldId id="339"/>
            <p14:sldId id="340"/>
            <p14:sldId id="352"/>
            <p14:sldId id="322"/>
            <p14:sldId id="341"/>
          </p14:sldIdLst>
        </p14:section>
        <p14:section name="Consolidation" id="{7A6E7E73-E1E2-40B7-BA48-A34590B49BE1}">
          <p14:sldIdLst>
            <p14:sldId id="310"/>
            <p14:sldId id="331"/>
            <p14:sldId id="342"/>
            <p14:sldId id="329"/>
            <p14:sldId id="354"/>
            <p14:sldId id="355"/>
            <p14:sldId id="330"/>
            <p14:sldId id="349"/>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lley yearley" initials="sy" lastIdx="4" clrIdx="0"/>
  <p:cmAuthor id="2" nam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2" autoAdjust="0"/>
    <p:restoredTop sz="77442" autoAdjust="0"/>
  </p:normalViewPr>
  <p:slideViewPr>
    <p:cSldViewPr snapToGrid="0">
      <p:cViewPr>
        <p:scale>
          <a:sx n="62" d="100"/>
          <a:sy n="62" d="100"/>
        </p:scale>
        <p:origin x="-786" y="-7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1890" y="2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63390-2A46-44CD-BD5C-8E947F6246E8}" type="datetimeFigureOut">
              <a:rPr lang="en-CA" smtClean="0"/>
              <a:t>04/23/2017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4A2781-24F6-4904-BF26-7EEB4DE3DBB6}" type="slidenum">
              <a:rPr lang="en-CA" smtClean="0"/>
              <a:t>‹#›</a:t>
            </a:fld>
            <a:endParaRPr lang="en-CA"/>
          </a:p>
        </p:txBody>
      </p:sp>
    </p:spTree>
    <p:extLst>
      <p:ext uri="{BB962C8B-B14F-4D97-AF65-F5344CB8AC3E}">
        <p14:creationId xmlns:p14="http://schemas.microsoft.com/office/powerpoint/2010/main" val="354731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youtu.be/CSHr3ASBRW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youtu.be/G3EOQBKi_Ik"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youtu.be/CSHr3ASBRW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youtu.be/Ki2jEDAkdc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u="none" baseline="0" dirty="0">
                <a:solidFill>
                  <a:srgbClr val="FF0000"/>
                </a:solidFill>
              </a:rPr>
              <a:t>Welcome to today’s session on Unit Fractions. I am ___________.</a:t>
            </a:r>
          </a:p>
          <a:p>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1</a:t>
            </a:fld>
            <a:endParaRPr lang="en-CA"/>
          </a:p>
        </p:txBody>
      </p:sp>
    </p:spTree>
    <p:extLst>
      <p:ext uri="{BB962C8B-B14F-4D97-AF65-F5344CB8AC3E}">
        <p14:creationId xmlns:p14="http://schemas.microsoft.com/office/powerpoint/2010/main" val="1068149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In</a:t>
            </a:r>
            <a:r>
              <a:rPr lang="en-US" b="0" baseline="0" dirty="0"/>
              <a:t> the first session participants</a:t>
            </a:r>
            <a:r>
              <a:rPr lang="en-US" dirty="0"/>
              <a:t> came up with lots of examples</a:t>
            </a:r>
            <a:r>
              <a:rPr lang="en-US" baseline="0" dirty="0"/>
              <a:t> of where fractions are used in their lives.  We often use fractions without realizing the construct we have applied. When people become more aware of the fractions constructs they often notice that they encounter fractions more often than they realized.</a:t>
            </a:r>
            <a:endParaRPr lang="en-US" dirty="0"/>
          </a:p>
          <a:p>
            <a:endParaRPr lang="en-US" dirty="0"/>
          </a:p>
          <a:p>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10</a:t>
            </a:fld>
            <a:endParaRPr lang="en-CA"/>
          </a:p>
        </p:txBody>
      </p:sp>
    </p:spTree>
    <p:extLst>
      <p:ext uri="{BB962C8B-B14F-4D97-AF65-F5344CB8AC3E}">
        <p14:creationId xmlns:p14="http://schemas.microsoft.com/office/powerpoint/2010/main" val="52951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&lt;&lt;read the</a:t>
            </a:r>
            <a:r>
              <a:rPr lang="en-US" b="0" baseline="0" dirty="0"/>
              <a:t> two stories on the slide&gt;&gt; These are true stories. There are many other examples of fraction misunderstanding. For example, a woman orders a large pizza. She is asked if she wants it cut into 8 or 10 pieces. She replies “8 pieces. We couldn’t possibly eat 10 pieces of pizza.”</a:t>
            </a:r>
            <a:endParaRPr lang="en-US" b="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11</a:t>
            </a:fld>
            <a:endParaRPr lang="en-CA"/>
          </a:p>
        </p:txBody>
      </p:sp>
    </p:spTree>
    <p:extLst>
      <p:ext uri="{BB962C8B-B14F-4D97-AF65-F5344CB8AC3E}">
        <p14:creationId xmlns:p14="http://schemas.microsoft.com/office/powerpoint/2010/main" val="1834562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CA" dirty="0"/>
              <a:t> This game</a:t>
            </a:r>
            <a:r>
              <a:rPr lang="en-CA" baseline="0" dirty="0"/>
              <a:t> can be used for students to learn how to count fractions in various ways, developing a sense of magnitude. Counting using unit fractions allows students to understand the role of the numerator and of the denominator. Just a reminder that a unit fraction is any fraction with a 1 in the numerator, so one-half, one-one hundredth, one-thirteenth are all unit fractions. &lt;&lt;This game is found in Unit D of the Fractions Learning Pathway.&gt;&gt;</a:t>
            </a:r>
          </a:p>
          <a:p>
            <a:endParaRPr lang="en-CA" baseline="0" dirty="0"/>
          </a:p>
          <a:p>
            <a:r>
              <a:rPr lang="en-CA" baseline="0" dirty="0"/>
              <a:t>Although this language will be foreign to many of you, I would ask that you count as indicated. </a:t>
            </a:r>
          </a:p>
          <a:p>
            <a:r>
              <a:rPr lang="en-CA" baseline="0" dirty="0"/>
              <a:t>Let’s do a practice run with a visual model. This can represent one whole &lt;click&gt;. If I say ‘1 one-sixth’ &lt;click&gt;, the next person would say ‘2 one-sixths’ &lt;click&gt;, then the third person would say ‘3 one-sixths’ &lt;click&gt;. I would then say ‘4 one-sixths’ &lt;click&gt;, the next person would say ‘5 one-sixths’ and the third person would say ‘6 one-sixths or one’ and stand up. We can keep counting to 7 one-sixths &lt;click&gt; etc.</a:t>
            </a:r>
          </a:p>
          <a:p>
            <a:endParaRPr lang="en-CA" baseline="0" dirty="0"/>
          </a:p>
          <a:p>
            <a:r>
              <a:rPr lang="en-CA" baseline="0" dirty="0"/>
              <a:t>Okay – in your table groups, pick a unit fraction and count. I will give you two minutes to do this.</a:t>
            </a:r>
          </a:p>
          <a:p>
            <a:r>
              <a:rPr lang="en-CA" baseline="0" dirty="0"/>
              <a:t>&lt;&lt;after two minutes&gt;&gt;</a:t>
            </a:r>
          </a:p>
          <a:p>
            <a:r>
              <a:rPr lang="en-CA" baseline="0" dirty="0"/>
              <a:t>Alright, I am going to ask you to do that again – you can use the same unit fraction or change it. Now count around your group but this time stop after you have gone around twice. Please persist with the counting structure even if it is uncomfortable. We will make sense of it – I promise!</a:t>
            </a:r>
          </a:p>
          <a:p>
            <a:endParaRPr lang="en-CA" baseline="0" dirty="0"/>
          </a:p>
          <a:p>
            <a:r>
              <a:rPr lang="en-CA" baseline="0" dirty="0"/>
              <a:t>I need to hear the last number that one group said &lt;&lt;don’t look at the group, just get them to call out their numbers&gt;&gt;. So, what can you tell me about that group – if they counted around twice and landed at (number).</a:t>
            </a:r>
          </a:p>
          <a:p>
            <a:r>
              <a:rPr lang="en-CA" baseline="0" dirty="0"/>
              <a:t>&lt;&lt;For example, if a group landed at 6 one-thirds, others could state that they recognize there are 3 people in the group, since they know 6 divided by 2 is 3 (or 3+3=6 or 3x2=6). This is indicative that they are attending to the count and using their whole number reasoning to draw a conclusion. </a:t>
            </a:r>
          </a:p>
          <a:p>
            <a:r>
              <a:rPr lang="en-CA" baseline="0" dirty="0"/>
              <a:t>Others could also state that they counted by one-thirds. This indicates that they are attending to the fractional unit. </a:t>
            </a:r>
          </a:p>
          <a:p>
            <a:r>
              <a:rPr lang="en-CA" baseline="0" dirty="0"/>
              <a:t>Others could identify that they landed at a fraction which is equivalent to 2. Again, this could be a blend of whole number reasoning and fractional understanding; if they use benchmarks then they are demonstrating fraction number sense.&gt;&gt;</a:t>
            </a:r>
          </a:p>
          <a:p>
            <a:endParaRPr lang="en-CA" baseline="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lets consider some other prompts with this task.</a:t>
            </a:r>
          </a:p>
          <a:p>
            <a:r>
              <a:rPr lang="en-CA" dirty="0"/>
              <a:t>First, at your table, select a unit fraction so that you can count around the table once</a:t>
            </a:r>
            <a:r>
              <a:rPr lang="en-CA" baseline="0" dirty="0"/>
              <a:t> and end at a number between 1 and 2. Note that between means not equal to 1 and not equal to 2. &lt;&lt;allow some time for them to discuss the unit fraction and complete the count.&gt;&gt;</a:t>
            </a:r>
          </a:p>
          <a:p>
            <a:endParaRPr lang="en-CA" baseline="0" dirty="0"/>
          </a:p>
          <a:p>
            <a:r>
              <a:rPr lang="en-CA" baseline="0" dirty="0"/>
              <a:t>Now that everyone has completed that, let’s hear some of the strategies that you used to determine a unit fraction that would work. </a:t>
            </a:r>
          </a:p>
          <a:p>
            <a:r>
              <a:rPr lang="en-CA" baseline="0" dirty="0"/>
              <a:t>&lt;&lt;People may share that they counted the number of people at their table and then selected a unit fraction with a denominator one digit larger (six people so count by sevenths) or that they counted the number of people at the table and then doubled it to create a benchmark (or range) (six people at the table so six sixths would be 1 and twelve sixths would be 2 – we can count by fifths as six fifths would be more than 1 and less than 2). There may be other strategies.&gt;&gt;</a:t>
            </a:r>
          </a:p>
          <a:p>
            <a:endParaRPr lang="en-CA" baseline="0" dirty="0"/>
          </a:p>
          <a:p>
            <a:r>
              <a:rPr lang="en-CA" baseline="0" dirty="0"/>
              <a:t>Now you need to select a unit fraction so that you can count around the table twice and end at a number between 1 and 2. Note that between means not equal to 1 and not equal to 2.</a:t>
            </a:r>
          </a:p>
          <a:p>
            <a:r>
              <a:rPr lang="en-CA" baseline="0" dirty="0"/>
              <a:t>&lt;&lt;Allow some time for them to select the fraction and count. Often this is completed faster.&gt;&gt;</a:t>
            </a:r>
          </a:p>
          <a:p>
            <a:endParaRPr lang="en-CA" baseline="0" dirty="0"/>
          </a:p>
          <a:p>
            <a:r>
              <a:rPr lang="en-CA" baseline="0" dirty="0"/>
              <a:t>Now that everyone has completed that, let’s hear some of the strategies that you used.</a:t>
            </a:r>
          </a:p>
          <a:p>
            <a:r>
              <a:rPr lang="en-CA" baseline="0" dirty="0"/>
              <a:t>&lt;&lt;Elicit a few strategies – including using a smaller unit fraction (which is equal to half of the first unit fraction, for example) or considering the count as above.&gt;&gt;</a:t>
            </a:r>
          </a:p>
          <a:p>
            <a:endParaRPr lang="en-CA" baseline="0" dirty="0"/>
          </a:p>
          <a:p>
            <a:r>
              <a:rPr lang="en-CA" baseline="0" dirty="0"/>
              <a:t>Now, our last challenge, is to select a unit fraction so that you can count around the table once and end at a number less than one-fourth. &lt;&lt;Allow some time for this task.&gt;&gt;</a:t>
            </a:r>
          </a:p>
          <a:p>
            <a:endParaRPr lang="en-CA" baseline="0" dirty="0"/>
          </a:p>
          <a:p>
            <a:r>
              <a:rPr lang="en-CA" baseline="0" dirty="0"/>
              <a:t>See how separating the count (numerator) and the fractional unit (denominator) supports students in using both whole number reasoning and proportional reasoning to arrive at an answer. This supports development of fractional number sense and will provide students with strategies that will extend into subsequent learning, including algebra. Although it seems awkward to us as it is unfamiliar, for students they grasp it quickly. </a:t>
            </a:r>
          </a:p>
          <a:p>
            <a:endParaRPr lang="en-CA" baseline="0" dirty="0"/>
          </a:p>
          <a:p>
            <a:r>
              <a:rPr lang="en-CA" baseline="0" dirty="0"/>
              <a:t>&lt;&lt;Sometimes adults worry about confusing students with the unit counting language. If this issue is raised, write a fraction such as 2 ½ and ask people to read it aloud. They will say ‘two AND one-half’. To avoid confusion when writing a count of unit fractions, we use words for the count and symbols for the fraction unit, such as ‘two 1/3, three 1/3’.&gt;&gt;</a:t>
            </a:r>
          </a:p>
        </p:txBody>
      </p:sp>
      <p:sp>
        <p:nvSpPr>
          <p:cNvPr id="4" name="Slide Number Placeholder 3"/>
          <p:cNvSpPr>
            <a:spLocks noGrp="1"/>
          </p:cNvSpPr>
          <p:nvPr>
            <p:ph type="sldNum" sz="quarter" idx="10"/>
          </p:nvPr>
        </p:nvSpPr>
        <p:spPr/>
        <p:txBody>
          <a:bodyPr/>
          <a:lstStyle/>
          <a:p>
            <a:fld id="{9E60FD18-E77C-411B-84D3-905F42214942}" type="slidenum">
              <a:rPr lang="en-CA" smtClean="0"/>
              <a:t>13</a:t>
            </a:fld>
            <a:endParaRPr lang="en-CA"/>
          </a:p>
        </p:txBody>
      </p:sp>
    </p:spTree>
    <p:extLst>
      <p:ext uri="{BB962C8B-B14F-4D97-AF65-F5344CB8AC3E}">
        <p14:creationId xmlns:p14="http://schemas.microsoft.com/office/powerpoint/2010/main" val="1353524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6900"/>
          </a:xfrm>
        </p:spPr>
      </p:sp>
      <p:sp>
        <p:nvSpPr>
          <p:cNvPr id="3" name="Notes Placeholder 2"/>
          <p:cNvSpPr>
            <a:spLocks noGrp="1"/>
          </p:cNvSpPr>
          <p:nvPr>
            <p:ph type="body" idx="1"/>
          </p:nvPr>
        </p:nvSpPr>
        <p:spPr/>
        <p:txBody>
          <a:bodyPr/>
          <a:lstStyle/>
          <a:p>
            <a:r>
              <a:rPr lang="en-CA" b="0" dirty="0"/>
              <a:t>This is the Fractions Learning Pathways,</a:t>
            </a:r>
            <a:r>
              <a:rPr lang="en-CA" b="0" baseline="0" dirty="0"/>
              <a:t> which is an on-line, interactive resource.  You can see that there are three clusters – unit fractions, comparing fractions and operations: addition and subtraction. Each cluster is comprised of cells which identify the knowledge and skills that research has demonstrated are required for successful fractions understanding. Clicking on a cell brings you to a landing page, which has a brief summary of the research on the left and links to tasks on the right.  Clicking on a task allows you to access the task template (written by teachers involved in the research) which includes all task templates, an implementation video/photo (sometimes), student thinking samples and related research links. The research team is currently working on two more clusters on multiplication and division. Subscribe to an RSS feed on edugains.ca to ensure that you know when more information is added, including tasks currently in review.</a:t>
            </a:r>
            <a:endParaRPr lang="en-CA" b="0" dirty="0"/>
          </a:p>
        </p:txBody>
      </p:sp>
      <p:sp>
        <p:nvSpPr>
          <p:cNvPr id="4" name="Slide Number Placeholder 3"/>
          <p:cNvSpPr>
            <a:spLocks noGrp="1"/>
          </p:cNvSpPr>
          <p:nvPr>
            <p:ph type="sldNum" sz="quarter" idx="10"/>
          </p:nvPr>
        </p:nvSpPr>
        <p:spPr/>
        <p:txBody>
          <a:bodyPr/>
          <a:lstStyle/>
          <a:p>
            <a:fld id="{9E60FD18-E77C-411B-84D3-905F42214942}" type="slidenum">
              <a:rPr lang="en-CA" smtClean="0"/>
              <a:t>14</a:t>
            </a:fld>
            <a:endParaRPr lang="en-CA"/>
          </a:p>
        </p:txBody>
      </p:sp>
    </p:spTree>
    <p:extLst>
      <p:ext uri="{BB962C8B-B14F-4D97-AF65-F5344CB8AC3E}">
        <p14:creationId xmlns:p14="http://schemas.microsoft.com/office/powerpoint/2010/main" val="2207385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game is available on the Fractions Learning</a:t>
            </a:r>
            <a:r>
              <a:rPr lang="en-CA" baseline="0" dirty="0"/>
              <a:t> Pathways under Unit C. The task includes precise instructions, anticipated student thinking and additional support materials.</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15</a:t>
            </a:fld>
            <a:endParaRPr lang="en-CA"/>
          </a:p>
        </p:txBody>
      </p:sp>
    </p:spTree>
    <p:extLst>
      <p:ext uri="{BB962C8B-B14F-4D97-AF65-F5344CB8AC3E}">
        <p14:creationId xmlns:p14="http://schemas.microsoft.com/office/powerpoint/2010/main" val="2435576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aseline="0" dirty="0">
                <a:latin typeface="Arial" pitchFamily="34" charset="0"/>
              </a:rPr>
              <a:t>It is important to recognize what the numerator in the fraction and the denominator in the fraction tells us, in the same way that digits in different locations of a number tell us. The numerators tells how many of the units there are (the count) and the denominator identifies the fractional unit.  And notice that although we might say that the denominator tells us the whole, it doesn’t.  The whole might be a cup, an inch, a rectangle or 1. As identified in this quote &lt;&lt;read second quote&gt;&gt; unit fractions support students in connecting to their prior knowledge. Let’s look at how this learning across number systems connects to thinking of units in the next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baseline="0" dirty="0">
              <a:latin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aseline="0" dirty="0">
                <a:latin typeface="Arial" pitchFamily="34" charset="0"/>
              </a:rPr>
              <a:t>&lt;&lt;The </a:t>
            </a:r>
            <a:r>
              <a:rPr lang="en-US" altLang="en-US" baseline="0" dirty="0" err="1">
                <a:latin typeface="Arial" pitchFamily="34" charset="0"/>
              </a:rPr>
              <a:t>Charalambous</a:t>
            </a:r>
            <a:r>
              <a:rPr lang="en-US" altLang="en-US" baseline="0" dirty="0">
                <a:latin typeface="Arial" pitchFamily="34" charset="0"/>
              </a:rPr>
              <a:t> reference is from page 35 of the Foundations to Teaching and Learning Fractions: Addition and Subtraction Literature Review available at fractionsteaching.ca.&gt;&gt;</a:t>
            </a:r>
          </a:p>
          <a:p>
            <a:pPr eaLnBrk="1" hangingPunct="1"/>
            <a:endParaRPr lang="en-US" altLang="en-US" baseline="0" dirty="0">
              <a:latin typeface="Arial" pitchFamily="34" charset="0"/>
            </a:endParaRPr>
          </a:p>
        </p:txBody>
      </p:sp>
      <p:sp>
        <p:nvSpPr>
          <p:cNvPr id="63491"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00"/>
                </a:solidFill>
                <a:latin typeface="Arial" pitchFamily="34" charset="0"/>
                <a:ea typeface="ヒラギノ角ゴ ProN W3" charset="-128"/>
                <a:sym typeface="Arial" pitchFamily="34" charset="0"/>
              </a:defRPr>
            </a:lvl1pPr>
            <a:lvl2pPr marL="742950" indent="-285750" eaLnBrk="0" hangingPunct="0">
              <a:defRPr sz="2400">
                <a:solidFill>
                  <a:srgbClr val="000000"/>
                </a:solidFill>
                <a:latin typeface="Arial" pitchFamily="34" charset="0"/>
                <a:ea typeface="ヒラギノ角ゴ ProN W3" charset="-128"/>
                <a:sym typeface="Arial" pitchFamily="34" charset="0"/>
              </a:defRPr>
            </a:lvl2pPr>
            <a:lvl3pPr marL="1143000" indent="-228600" eaLnBrk="0" hangingPunct="0">
              <a:defRPr sz="2400">
                <a:solidFill>
                  <a:srgbClr val="000000"/>
                </a:solidFill>
                <a:latin typeface="Arial" pitchFamily="34" charset="0"/>
                <a:ea typeface="ヒラギノ角ゴ ProN W3" charset="-128"/>
                <a:sym typeface="Arial" pitchFamily="34" charset="0"/>
              </a:defRPr>
            </a:lvl3pPr>
            <a:lvl4pPr marL="1600200" indent="-228600" eaLnBrk="0" hangingPunct="0">
              <a:defRPr sz="2400">
                <a:solidFill>
                  <a:srgbClr val="000000"/>
                </a:solidFill>
                <a:latin typeface="Arial" pitchFamily="34" charset="0"/>
                <a:ea typeface="ヒラギノ角ゴ ProN W3" charset="-128"/>
                <a:sym typeface="Arial" pitchFamily="34" charset="0"/>
              </a:defRPr>
            </a:lvl4pPr>
            <a:lvl5pPr marL="2057400" indent="-228600" eaLnBrk="0" hangingPunct="0">
              <a:defRPr sz="2400">
                <a:solidFill>
                  <a:srgbClr val="000000"/>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400">
                <a:solidFill>
                  <a:srgbClr val="000000"/>
                </a:solidFill>
                <a:latin typeface="Arial" pitchFamily="34" charset="0"/>
                <a:ea typeface="ヒラギノ角ゴ ProN W3" charset="-128"/>
                <a:sym typeface="Arial" pitchFamily="34" charset="0"/>
              </a:defRPr>
            </a:lvl9pPr>
          </a:lstStyle>
          <a:p>
            <a:pPr eaLnBrk="1" hangingPunct="1"/>
            <a:fld id="{65E996DD-FB1C-46AD-ACD0-51D6A76C9F24}" type="slidenum">
              <a:rPr lang="en-US" altLang="en-US" sz="1200">
                <a:solidFill>
                  <a:srgbClr val="004E74"/>
                </a:solidFill>
                <a:latin typeface="Georgia" pitchFamily="18" charset="0"/>
                <a:ea typeface="ヒラギノ明朝 ProN W3" charset="-128"/>
                <a:sym typeface="Georgia" pitchFamily="18" charset="0"/>
              </a:rPr>
              <a:pPr eaLnBrk="1" hangingPunct="1"/>
              <a:t>16</a:t>
            </a:fld>
            <a:endParaRPr lang="en-US" altLang="en-US" sz="1200">
              <a:solidFill>
                <a:srgbClr val="004E74"/>
              </a:solidFill>
              <a:latin typeface="Georgia" pitchFamily="18" charset="0"/>
              <a:ea typeface="ヒラギノ明朝 ProN W3" charset="-128"/>
              <a:sym typeface="Georgia"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9" name="Shape 379"/>
          <p:cNvSpPr txBox="1">
            <a:spLocks noGrp="1"/>
          </p:cNvSpPr>
          <p:nvPr>
            <p:ph type="body" idx="1"/>
          </p:nvPr>
        </p:nvSpPr>
        <p:spPr>
          <a:xfrm>
            <a:off x="685800" y="4415789"/>
            <a:ext cx="5486399" cy="4183379"/>
          </a:xfrm>
          <a:prstGeom prst="rect">
            <a:avLst/>
          </a:prstGeom>
          <a:noFill/>
          <a:ln>
            <a:noFill/>
          </a:ln>
        </p:spPr>
        <p:txBody>
          <a:bodyPr lIns="91425" tIns="45700" rIns="91425" bIns="45700" anchor="t" anchorCtr="0">
            <a:noAutofit/>
          </a:bodyPr>
          <a:lstStyle/>
          <a:p>
            <a:r>
              <a:rPr lang="en-CA" dirty="0"/>
              <a:t>This slide is very powerful. It shows how unit thinking can be extended to other number systems and algebraic thinking. In the initial stages of the research, a Think</a:t>
            </a:r>
            <a:r>
              <a:rPr lang="en-CA" baseline="0" dirty="0"/>
              <a:t> Tank was formed on fractions learning. The international participants shared many different cultural practices around instructional practices, including the emphasis on unit within different number systems. This extends to operations, including addition, which is implicit in counting. Students can use their understanding of unit and the foundational components of operations (e.g., need same unit for addition/subtraction) to learn operations across number systems.  </a:t>
            </a:r>
            <a:endParaRPr lang="en-CA" dirty="0"/>
          </a:p>
          <a:p>
            <a:pPr marL="0" marR="0" lvl="0" indent="0" algn="l" rtl="0">
              <a:spcBef>
                <a:spcPts val="0"/>
              </a:spcBef>
              <a:buSzPct val="25000"/>
              <a:buNone/>
            </a:pPr>
            <a:r>
              <a:rPr lang="en-CA" sz="1200" b="0" i="0" u="none" strike="noStrike" cap="none" dirty="0">
                <a:solidFill>
                  <a:schemeClr val="dk1"/>
                </a:solidFill>
                <a:latin typeface="Calibri"/>
                <a:ea typeface="Calibri"/>
                <a:cs typeface="Calibri"/>
                <a:sym typeface="Calibri"/>
              </a:rPr>
              <a:t>Let’s start with whole numbers.</a:t>
            </a:r>
            <a:r>
              <a:rPr lang="en-CA" sz="1200" b="0" i="0" u="none" strike="noStrike" cap="none" baseline="0" dirty="0">
                <a:solidFill>
                  <a:schemeClr val="dk1"/>
                </a:solidFill>
                <a:latin typeface="Calibri"/>
                <a:ea typeface="Calibri"/>
                <a:cs typeface="Calibri"/>
                <a:sym typeface="Calibri"/>
              </a:rPr>
              <a:t> Although we don’t often explicitly say it, when we add 2 and 3 we are working with a unit of 1. When we extend into fractions, if students understand that ‘two sevenths’ is ‘two one-seventh units’ and that ‘three sevenths’ is ‘three one-seventh units’, then they can separate the count (numerator) from the unit. They can then add two and three to obtain five and then apply the unit to obtain five sevenths. </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Similarly with decimal numbers, students can recognize that two-tenths and three-tenths can be separated so they can add the two and three and then apply the unit of tenths to obtain five tenths.</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Secondary teachers can build on this within the study of algebra. Students can similarly consider 2a as 2 ‘a’ units and 3a as 3 ‘a’ units. They can add the 2 and 3 to obtain 5 and then apply the unit of ‘a’ to obtain 5a. Students would better understand the concept of collecting like terms.</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Within our daily life, we do this type of separation of count and unit. Here are two examples (blue parts)– one from secondary foods courses and the other from secondary technology courses.</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&lt;&lt;Participants may want to look at this slide for a minute or two.&gt;&gt;</a:t>
            </a:r>
            <a:endParaRPr lang="en-CA" sz="1200" b="0" i="0" u="none" strike="noStrike" cap="none" dirty="0">
              <a:solidFill>
                <a:schemeClr val="dk1"/>
              </a:solidFill>
              <a:latin typeface="Calibri"/>
              <a:ea typeface="Calibri"/>
              <a:cs typeface="Calibri"/>
              <a:sym typeface="Calibri"/>
            </a:endParaRPr>
          </a:p>
        </p:txBody>
      </p:sp>
      <p:sp>
        <p:nvSpPr>
          <p:cNvPr id="380" name="Shape 380"/>
          <p:cNvSpPr txBox="1">
            <a:spLocks noGrp="1"/>
          </p:cNvSpPr>
          <p:nvPr>
            <p:ph type="sldNum" idx="12"/>
          </p:nvPr>
        </p:nvSpPr>
        <p:spPr>
          <a:xfrm>
            <a:off x="3884612" y="8829967"/>
            <a:ext cx="2971799" cy="464819"/>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CA"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17</a:t>
            </a:fld>
            <a:endParaRPr kumimoji="0" lang="en-CA"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4642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&lt;&lt;Read the first bullet&gt;&gt; We, as teachers, understand this but don’t often spend time making it very explicit to students. The Unit fractions counting game is one activity that supports student learning in this regard.</a:t>
            </a:r>
          </a:p>
          <a:p>
            <a:r>
              <a:rPr lang="en-CA" baseline="0" dirty="0"/>
              <a:t>&lt;&lt;Read the second bullet&gt;&gt; The research is very clear about this.  When we present mixed fractions first, students have a sense of the whole and see the fractional portion as a single quantity (not two distinct digits).  For example, if they are presented with 1 ½, they will place it correctly between 1 and 2. This also allows students to connect fractions to their whole number understanding. Once students have the concept of unit, an improper fraction has meaning without them having to convert it to a mixed fraction.</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18</a:t>
            </a:fld>
            <a:endParaRPr lang="en-CA"/>
          </a:p>
        </p:txBody>
      </p:sp>
    </p:spTree>
    <p:extLst>
      <p:ext uri="{BB962C8B-B14F-4D97-AF65-F5344CB8AC3E}">
        <p14:creationId xmlns:p14="http://schemas.microsoft.com/office/powerpoint/2010/main" val="1209404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Take</a:t>
            </a:r>
            <a:r>
              <a:rPr lang="en-CA" baseline="0" dirty="0"/>
              <a:t> a few minutes to read this slide.  &lt;&lt;Give people a couple of minutes to read it.&gt;&gt; When students understand unit fractions and that any unit fraction can be further partitioned into smaller unit fractions they can have increased fluency with equivalent fractions.</a:t>
            </a:r>
            <a:endParaRPr lang="en-CA" dirty="0"/>
          </a:p>
          <a:p>
            <a:r>
              <a:rPr lang="en-CA" dirty="0"/>
              <a:t>&lt;&lt; Research reference:</a:t>
            </a:r>
            <a:r>
              <a:rPr lang="en-CA" baseline="0" dirty="0"/>
              <a:t> </a:t>
            </a:r>
            <a:r>
              <a:rPr lang="en-US" dirty="0" err="1"/>
              <a:t>Charalambous</a:t>
            </a:r>
            <a:r>
              <a:rPr lang="en-US" dirty="0"/>
              <a:t> et al., 2010, 142; see also Carpenter, </a:t>
            </a:r>
            <a:r>
              <a:rPr lang="en-US" dirty="0" err="1"/>
              <a:t>Fennema</a:t>
            </a:r>
            <a:r>
              <a:rPr lang="en-US" dirty="0"/>
              <a:t>, &amp; Romberg, 1993; Mack, 2001&gt;&gt;</a:t>
            </a:r>
          </a:p>
          <a:p>
            <a:endParaRPr lang="en-CA"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0AD485C-DF6A-D146-8ABC-075E6EEF0896}" type="slidenum">
              <a:rPr lang="en-US" smtClean="0"/>
              <a:pPr/>
              <a:t>19</a:t>
            </a:fld>
            <a:endParaRPr lang="en-US"/>
          </a:p>
        </p:txBody>
      </p:sp>
    </p:spTree>
    <p:extLst>
      <p:ext uri="{BB962C8B-B14F-4D97-AF65-F5344CB8AC3E}">
        <p14:creationId xmlns:p14="http://schemas.microsoft.com/office/powerpoint/2010/main" val="160019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session today is based</a:t>
            </a:r>
            <a:r>
              <a:rPr lang="en-CA" baseline="0" dirty="0"/>
              <a:t> upon many years of research, including the recent research within Ontario lead by Dr. Cathy Bruce in partnership with the Curriculum and Assessment Policy Branch of the Ministry of Education.  The research has highlighted some critical fractions learning which we will explore further today.  In particular, you will:</a:t>
            </a:r>
          </a:p>
          <a:p>
            <a:r>
              <a:rPr lang="en-CA" baseline="0" dirty="0"/>
              <a:t>(Bullet 1): we will revisit the constructs from the first session</a:t>
            </a:r>
          </a:p>
          <a:p>
            <a:r>
              <a:rPr lang="en-CA" baseline="0" dirty="0"/>
              <a:t>(Bullet 2): research shows that unit thinking enhances understanding across many mathematical concepts and fractions in particular</a:t>
            </a:r>
          </a:p>
          <a:p>
            <a:r>
              <a:rPr lang="en-CA" baseline="0" dirty="0"/>
              <a:t>(Bullet 3): instructional strategies will be highlighted in this presentation</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2</a:t>
            </a:fld>
            <a:endParaRPr lang="en-CA"/>
          </a:p>
        </p:txBody>
      </p:sp>
    </p:spTree>
    <p:extLst>
      <p:ext uri="{BB962C8B-B14F-4D97-AF65-F5344CB8AC3E}">
        <p14:creationId xmlns:p14="http://schemas.microsoft.com/office/powerpoint/2010/main" val="129194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&lt;&lt;read first bullet&gt;&gt; Unit thinking can lead students to an understanding that fractions with unlike denominators cannot be added without changing them to like units. </a:t>
            </a:r>
          </a:p>
          <a:p>
            <a:r>
              <a:rPr lang="en-CA" baseline="0" dirty="0"/>
              <a:t>&lt;&lt;read second bullet&gt;&gt; </a:t>
            </a:r>
          </a:p>
          <a:p>
            <a:endParaRPr lang="en-CA" baseline="0" dirty="0"/>
          </a:p>
          <a:p>
            <a:r>
              <a:rPr lang="en-CA" baseline="0" dirty="0"/>
              <a:t>&lt;&lt;</a:t>
            </a:r>
            <a:r>
              <a:rPr lang="en-CA" dirty="0"/>
              <a:t>Research references</a:t>
            </a:r>
            <a:r>
              <a:rPr lang="en-CA" baseline="0" dirty="0"/>
              <a:t>: First bullet:</a:t>
            </a:r>
            <a:r>
              <a:rPr lang="en-US" dirty="0"/>
              <a:t> (</a:t>
            </a:r>
            <a:r>
              <a:rPr lang="en-US" dirty="0" err="1"/>
              <a:t>Empson</a:t>
            </a:r>
            <a:r>
              <a:rPr lang="en-US" dirty="0"/>
              <a:t> &amp; Levi, 2011)&gt;&gt;</a:t>
            </a:r>
          </a:p>
          <a:p>
            <a:endParaRPr lang="en-CA" dirty="0"/>
          </a:p>
          <a:p>
            <a:endParaRPr lang="en-CA"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0AD485C-DF6A-D146-8ABC-075E6EEF0896}" type="slidenum">
              <a:rPr lang="en-US" smtClean="0"/>
              <a:pPr/>
              <a:t>20</a:t>
            </a:fld>
            <a:endParaRPr lang="en-US"/>
          </a:p>
        </p:txBody>
      </p:sp>
    </p:spTree>
    <p:extLst>
      <p:ext uri="{BB962C8B-B14F-4D97-AF65-F5344CB8AC3E}">
        <p14:creationId xmlns:p14="http://schemas.microsoft.com/office/powerpoint/2010/main" val="156331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As we look at content in intermediate and senior</a:t>
            </a:r>
            <a:r>
              <a:rPr lang="en-CA" baseline="0" dirty="0"/>
              <a:t> grades, unit fractions can be used with algebraic wholes such as x . &lt;click&gt; &lt;&lt;This animation is timed so it will add in pieces and change the count.&gt;&gt; We can do the same thing with other algebraic wholes, such as y squared. &lt;click&gt; This idea could also be extended into radian measure with a whole of </a:t>
            </a:r>
            <a:r>
              <a:rPr lang="en-CA" baseline="0" dirty="0">
                <a:sym typeface="Symbol"/>
              </a:rPr>
              <a:t>. This strategy extends into subsequent mathematics, providing students with entry points into new learning.</a:t>
            </a:r>
            <a:endParaRPr lang="en-CA" dirty="0"/>
          </a:p>
        </p:txBody>
      </p:sp>
      <p:sp>
        <p:nvSpPr>
          <p:cNvPr id="4" name="Slide Number Placeholder 3"/>
          <p:cNvSpPr>
            <a:spLocks noGrp="1"/>
          </p:cNvSpPr>
          <p:nvPr>
            <p:ph type="sldNum" sz="quarter" idx="10"/>
          </p:nvPr>
        </p:nvSpPr>
        <p:spPr/>
        <p:txBody>
          <a:bodyPr/>
          <a:lstStyle/>
          <a:p>
            <a:fld id="{9E60FD18-E77C-411B-84D3-905F42214942}" type="slidenum">
              <a:rPr lang="en-CA" smtClean="0"/>
              <a:pPr/>
              <a:t>21</a:t>
            </a:fld>
            <a:endParaRPr lang="en-CA"/>
          </a:p>
        </p:txBody>
      </p:sp>
    </p:spTree>
    <p:extLst>
      <p:ext uri="{BB962C8B-B14F-4D97-AF65-F5344CB8AC3E}">
        <p14:creationId xmlns:p14="http://schemas.microsoft.com/office/powerpoint/2010/main" val="3502915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&lt;&lt;Distribute the handout, one per participant&gt;&gt;</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a:t>This is the one-pager that provides</a:t>
            </a:r>
            <a:r>
              <a:rPr lang="en-CA" baseline="0" dirty="0"/>
              <a:t> the foundation for the second part of our learning together.  </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22</a:t>
            </a:fld>
            <a:endParaRPr lang="en-CA"/>
          </a:p>
        </p:txBody>
      </p:sp>
    </p:spTree>
    <p:extLst>
      <p:ext uri="{BB962C8B-B14F-4D97-AF65-F5344CB8AC3E}">
        <p14:creationId xmlns:p14="http://schemas.microsoft.com/office/powerpoint/2010/main" val="360988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a:ln/>
        </p:spPr>
      </p:sp>
      <p:sp>
        <p:nvSpPr>
          <p:cNvPr id="778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itchFamily="34" charset="0"/>
              </a:rPr>
              <a:t>This research</a:t>
            </a:r>
            <a:r>
              <a:rPr lang="en-US" altLang="en-US" baseline="0" dirty="0">
                <a:latin typeface="Arial" pitchFamily="34" charset="0"/>
              </a:rPr>
              <a:t> can impact classroom instruction in precise ways. This means more effective instruction rather than more time for instruction. Three strategies are:</a:t>
            </a:r>
          </a:p>
          <a:p>
            <a:pPr marL="228600" indent="-228600">
              <a:buAutoNum type="arabicPeriod"/>
            </a:pPr>
            <a:r>
              <a:rPr lang="en-US" altLang="en-US" baseline="0" dirty="0">
                <a:latin typeface="Arial" pitchFamily="34" charset="0"/>
              </a:rPr>
              <a:t>Engage students in composing and decomposing fractions using unit fractions.</a:t>
            </a:r>
          </a:p>
          <a:p>
            <a:pPr marL="228600" indent="-228600">
              <a:buAutoNum type="arabicPeriod"/>
            </a:pPr>
            <a:r>
              <a:rPr lang="en-US" altLang="en-US" baseline="0" dirty="0">
                <a:latin typeface="Arial" pitchFamily="34" charset="0"/>
              </a:rPr>
              <a:t>Observe student understanding of equivalence and operations with fractions which emerge. Far from being based in the formal algorithms, equivalence is understood when students identify that two fourths is equal to one half. Similarly, students recognize that if three fifths are shaded, then two fifths are not, demonstrating a grasp of the addition to one. </a:t>
            </a:r>
          </a:p>
          <a:p>
            <a:pPr marL="228600" indent="-228600">
              <a:buAutoNum type="arabicPeriod"/>
            </a:pPr>
            <a:r>
              <a:rPr lang="en-US" altLang="en-US" baseline="0" dirty="0">
                <a:latin typeface="Arial" pitchFamily="34" charset="0"/>
              </a:rPr>
              <a:t>Have students name the units by counting unit fractions. This helps them distinguish the count (numerator) from the fractional unit (the denominator). Of course, we will want students to understand that we can say either ‘3 one-fifths’ or ‘three fifths’ and that it is the same quantity. Flexibility in understanding this allows students to be strategic – such as combining the counts and then considering the fractional unit when adding.</a:t>
            </a:r>
            <a:endParaRPr lang="en-US" altLang="en-US" dirty="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t>Now we are going to take a bit of time to examine the role of precise mathematical</a:t>
            </a:r>
            <a:r>
              <a:rPr lang="en-CA" baseline="0" dirty="0"/>
              <a:t> language for students. By using correct mathematical language consistently across grades and concepts, teachers provide students with terminology which they can use when engaged in mathematics. We are going to focus this discussion on partitioning, iterating and disembedding. These terms describe actions which are essential in developing fractions actions. </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24</a:t>
            </a:fld>
            <a:endParaRPr lang="en-CA"/>
          </a:p>
        </p:txBody>
      </p:sp>
    </p:spTree>
    <p:extLst>
      <p:ext uri="{BB962C8B-B14F-4D97-AF65-F5344CB8AC3E}">
        <p14:creationId xmlns:p14="http://schemas.microsoft.com/office/powerpoint/2010/main" val="3875532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CA" dirty="0"/>
              <a:t> Choose one fraction &lt;&lt;read</a:t>
            </a:r>
            <a:r>
              <a:rPr lang="en-CA" baseline="0" dirty="0"/>
              <a:t> them – four-fifths, two-thirds, or three-fourths&gt;&gt; Ensure that all the fractions are selected at your table.  Draw the three number lines and place your fraction on each one.</a:t>
            </a:r>
          </a:p>
          <a:p>
            <a:r>
              <a:rPr lang="en-CA" baseline="0" dirty="0"/>
              <a:t>&lt;&lt;Allow a bit of time to complete this task&gt;&gt;</a:t>
            </a:r>
          </a:p>
          <a:p>
            <a:r>
              <a:rPr lang="en-CA" baseline="0" dirty="0"/>
              <a:t>Compare your work with others at your table. </a:t>
            </a:r>
          </a:p>
          <a:p>
            <a:r>
              <a:rPr lang="en-CA" baseline="0" dirty="0"/>
              <a:t>&lt;&lt;After table groups have had time to discuss&gt;&gt;</a:t>
            </a:r>
          </a:p>
          <a:p>
            <a:r>
              <a:rPr lang="en-CA" baseline="0" dirty="0"/>
              <a:t>Which fraction was easiest to place? Why?</a:t>
            </a:r>
          </a:p>
          <a:p>
            <a:r>
              <a:rPr lang="en-CA" baseline="0" dirty="0"/>
              <a:t>Which number line was easiest to place the fraction on? Why? </a:t>
            </a:r>
          </a:p>
          <a:p>
            <a:r>
              <a:rPr lang="en-CA" baseline="0" dirty="0"/>
              <a:t>What strategies were used to place the fraction on the number lines? &lt;&lt;Participants may discuss how they partitioned the whole into appropriate unit fractions, such as fifths and then selected four one-fifths to represent four fifths. They are composing a fraction (four fifths) using a unit fraction (one one-fifth). The action of representing a fraction by creating a model and partitioning engages students in composing fractions. This is an important action in developing fraction number sense and understanding what a fraction is.&gt;&gt;</a:t>
            </a:r>
          </a:p>
          <a:p>
            <a:r>
              <a:rPr lang="en-CA" baseline="0" dirty="0"/>
              <a:t>Notice that the relative placing of the fraction does not change from one number line to the next (i.e., each fraction is between ½ and 1). &lt;&lt;Highlight that ½ is a number, not ½ of the distance. Students will often place ½ at 1 on a number line that goes from 0 to 2. This demonstrates confusion between fraction as a number and fraction as operator (1/2 of the distance).&gt;&gt;</a:t>
            </a:r>
            <a:endParaRPr lang="en-CA" dirty="0"/>
          </a:p>
          <a:p>
            <a:endParaRPr lang="en-CA" baseline="0" dirty="0"/>
          </a:p>
          <a:p>
            <a:r>
              <a:rPr lang="en-CA" baseline="0" dirty="0"/>
              <a:t> By seeing that a number line can be ‘zoomed in’ or ‘zoomed out’, students can start to understand that we can continually zoom in and create subsequent partitions within partitions.  As we zoom in or out, the order of the fractions doesn’t change and the size of the units is always relative to the whole.</a:t>
            </a:r>
          </a:p>
          <a:p>
            <a:endParaRPr lang="en-CA" baseline="0" dirty="0"/>
          </a:p>
          <a:p>
            <a:r>
              <a:rPr lang="en-CA" baseline="0" dirty="0"/>
              <a:t>&lt;&lt;In their strategies, there may be examples of part-part thinking and this connects back to the multiple uses of fractions that we discussed earlier in the session. &gt;&gt;</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CA" dirty="0"/>
              <a:t>Now I</a:t>
            </a:r>
            <a:r>
              <a:rPr lang="en-CA" baseline="0" dirty="0"/>
              <a:t> would like you to complete this task by choosing a shape, drawing it and partitioning it into a lot of equal regions. Once that is complete, name the size of your regions using fractions.</a:t>
            </a:r>
            <a:endParaRPr lang="en-CA" dirty="0"/>
          </a:p>
          <a:p>
            <a:r>
              <a:rPr lang="en-CA" dirty="0"/>
              <a:t>&lt;&lt;This activity will reinforce the idea of counting using unit fractions.&gt;&gt;</a:t>
            </a:r>
          </a:p>
          <a:p>
            <a:r>
              <a:rPr lang="en-CA" baseline="0" dirty="0"/>
              <a:t>What were you thinking when you chose your shape? </a:t>
            </a:r>
          </a:p>
          <a:p>
            <a:r>
              <a:rPr lang="en-CA" baseline="0" dirty="0"/>
              <a:t>What decisions did you make when you partitioned your shape?</a:t>
            </a:r>
          </a:p>
          <a:p>
            <a:r>
              <a:rPr lang="en-CA" baseline="0" dirty="0"/>
              <a:t>How did you decide on the names of the fractional pieces?</a:t>
            </a:r>
          </a:p>
          <a:p>
            <a:r>
              <a:rPr lang="en-CA" baseline="0" dirty="0"/>
              <a:t>What fractional understanding do your reflections reveal?</a:t>
            </a:r>
          </a:p>
          <a:p>
            <a:r>
              <a:rPr lang="en-CA" baseline="0" dirty="0"/>
              <a:t>Notice that by using the language of ‘partition’ with students, they can concisely describe their actions. A student could say that they ‘</a:t>
            </a:r>
            <a:r>
              <a:rPr lang="en-CA" baseline="0" dirty="0" err="1"/>
              <a:t>equi</a:t>
            </a:r>
            <a:r>
              <a:rPr lang="en-CA" baseline="0" dirty="0"/>
              <a:t>-partitioned the shape’ or ‘created equal partitions’.</a:t>
            </a:r>
          </a:p>
          <a:p>
            <a:endParaRPr lang="en-CA" dirty="0"/>
          </a:p>
          <a:p>
            <a:endParaRPr lang="en-CA" dirty="0"/>
          </a:p>
          <a:p>
            <a:endParaRPr lang="en-CA" baseline="0" dirty="0"/>
          </a:p>
          <a:p>
            <a:endParaRPr lang="en-CA" baseline="0" dirty="0"/>
          </a:p>
          <a:p>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The</a:t>
            </a:r>
            <a:r>
              <a:rPr lang="en-US" altLang="en-US" baseline="0" dirty="0"/>
              <a:t> formal definition of partitioning is ‘creating smaller, equal-sized amounts from a larger amount.’ In </a:t>
            </a:r>
            <a:r>
              <a:rPr lang="en-US" altLang="en-US" dirty="0"/>
              <a:t>the first photograph,</a:t>
            </a:r>
            <a:r>
              <a:rPr lang="en-US" altLang="en-US" baseline="0" dirty="0"/>
              <a:t> the area model is partitioned. In the second photograph, </a:t>
            </a:r>
            <a:r>
              <a:rPr lang="en-US" altLang="en-US" dirty="0"/>
              <a:t>points are marked on a strip of tape, which</a:t>
            </a:r>
            <a:r>
              <a:rPr lang="en-US" altLang="en-US" baseline="0" dirty="0"/>
              <a:t> is</a:t>
            </a:r>
            <a:r>
              <a:rPr lang="en-US" altLang="en-US" dirty="0"/>
              <a:t> a linear representation.  </a:t>
            </a:r>
            <a:endParaRPr lang="en-CA" altLang="en-US" dirty="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FFE825E-38B9-4FAF-93D0-97B9DA2769AE}" type="slidenum">
              <a:rPr lang="en-CA" altLang="en-US" smtClean="0"/>
              <a:pPr fontAlgn="base">
                <a:spcBef>
                  <a:spcPct val="0"/>
                </a:spcBef>
                <a:spcAft>
                  <a:spcPct val="0"/>
                </a:spcAft>
              </a:pPr>
              <a:t>27</a:t>
            </a:fld>
            <a:endParaRPr lang="en-CA" altLang="en-US"/>
          </a:p>
        </p:txBody>
      </p:sp>
    </p:spTree>
    <p:extLst>
      <p:ext uri="{BB962C8B-B14F-4D97-AF65-F5344CB8AC3E}">
        <p14:creationId xmlns:p14="http://schemas.microsoft.com/office/powerpoint/2010/main" val="223002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Iterating involves ‘making copies of a smaller amount and combining</a:t>
            </a:r>
            <a:r>
              <a:rPr lang="en-US" altLang="en-US" baseline="0" dirty="0"/>
              <a:t> them to create a larger amount’. When iterating, a</a:t>
            </a:r>
            <a:r>
              <a:rPr lang="en-US" altLang="en-US" dirty="0"/>
              <a:t> student uses a unit fraction repeatedly to build</a:t>
            </a:r>
            <a:r>
              <a:rPr lang="en-US" altLang="en-US" baseline="0" dirty="0"/>
              <a:t> the</a:t>
            </a:r>
            <a:r>
              <a:rPr lang="en-US" altLang="en-US" dirty="0"/>
              <a:t> whole.  Students may use a variety of strategies to iterate – repeating a non-standard unit of measure such as the left picture shows or a gesture with hands or objects as the right photo shows.  Additionally, students may use standard units of measure, paper folding or manipulatives while iterating. Students</a:t>
            </a:r>
            <a:r>
              <a:rPr lang="en-US" altLang="en-US" baseline="0" dirty="0"/>
              <a:t> can connect the action of repeating a partition to the word ‘iterate’ or repeat.</a:t>
            </a:r>
            <a:endParaRPr lang="en-CA" altLang="en-US" dirty="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13C1E2-935F-446C-9E37-88AA63696B38}" type="slidenum">
              <a:rPr lang="en-CA" altLang="en-US" smtClean="0"/>
              <a:pPr fontAlgn="base">
                <a:spcBef>
                  <a:spcPct val="0"/>
                </a:spcBef>
                <a:spcAft>
                  <a:spcPct val="0"/>
                </a:spcAft>
              </a:pPr>
              <a:t>28</a:t>
            </a:fld>
            <a:endParaRPr lang="en-CA" altLang="en-US"/>
          </a:p>
        </p:txBody>
      </p:sp>
    </p:spTree>
    <p:extLst>
      <p:ext uri="{BB962C8B-B14F-4D97-AF65-F5344CB8AC3E}">
        <p14:creationId xmlns:p14="http://schemas.microsoft.com/office/powerpoint/2010/main" val="1174819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Partitioning an area model to represent one-fifth involves dividing the whole into 5 equal regions (each region is equal in area), and showing</a:t>
            </a:r>
            <a:r>
              <a:rPr lang="en-US" altLang="en-US" baseline="0" dirty="0"/>
              <a:t> one region</a:t>
            </a:r>
            <a:r>
              <a:rPr lang="en-US" altLang="en-US" dirty="0"/>
              <a:t>.</a:t>
            </a:r>
          </a:p>
          <a:p>
            <a:pPr eaLnBrk="1" hangingPunct="1">
              <a:spcBef>
                <a:spcPct val="0"/>
              </a:spcBef>
            </a:pPr>
            <a:r>
              <a:rPr lang="en-US" altLang="en-US" dirty="0"/>
              <a:t>Iterating an area model involves copying a unit of 1/5 (one</a:t>
            </a:r>
            <a:r>
              <a:rPr lang="en-US" altLang="en-US" baseline="0" dirty="0"/>
              <a:t>-fifth) </a:t>
            </a:r>
            <a:r>
              <a:rPr lang="en-US" altLang="en-US" dirty="0"/>
              <a:t>five times. </a:t>
            </a:r>
          </a:p>
          <a:p>
            <a:pPr eaLnBrk="1" hangingPunct="1">
              <a:spcBef>
                <a:spcPct val="0"/>
              </a:spcBef>
            </a:pPr>
            <a:r>
              <a:rPr lang="en-US" altLang="en-US" dirty="0"/>
              <a:t>Students, through the process of partitioning, create unit fractions.  They may count, using iteration, to create the whole.  </a:t>
            </a:r>
          </a:p>
          <a:p>
            <a:pPr eaLnBrk="1" hangingPunct="1">
              <a:spcBef>
                <a:spcPct val="0"/>
              </a:spcBef>
            </a:pPr>
            <a:r>
              <a:rPr lang="en-US" altLang="en-US" dirty="0"/>
              <a:t>To reinforce the importance of the unit fraction, students can count: “one one-fifth, two one-fifths, three one-fifths” etc.  (Petit, et. Al. 2010)</a:t>
            </a:r>
            <a:endParaRPr lang="en-CA" altLang="en-US" dirty="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C497BCB-F6FC-4928-A2FB-2C7B82AE42E4}" type="slidenum">
              <a:rPr lang="en-CA" altLang="en-US" smtClean="0"/>
              <a:pPr fontAlgn="base">
                <a:spcBef>
                  <a:spcPct val="0"/>
                </a:spcBef>
                <a:spcAft>
                  <a:spcPct val="0"/>
                </a:spcAft>
              </a:pPr>
              <a:t>29</a:t>
            </a:fld>
            <a:endParaRPr lang="en-CA" altLang="en-US"/>
          </a:p>
        </p:txBody>
      </p:sp>
    </p:spTree>
    <p:extLst>
      <p:ext uri="{BB962C8B-B14F-4D97-AF65-F5344CB8AC3E}">
        <p14:creationId xmlns:p14="http://schemas.microsoft.com/office/powerpoint/2010/main" val="137745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This</a:t>
            </a:r>
            <a:r>
              <a:rPr lang="en-CA" b="0" baseline="0" dirty="0"/>
              <a:t> is what we will be doing in this session. Notice that we have identified the intended audience for the tasks.  The tasks designated as Educator are not intended to be used with students. </a:t>
            </a:r>
            <a:endParaRPr lang="en-CA" b="0" dirty="0"/>
          </a:p>
          <a:p>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3</a:t>
            </a:fld>
            <a:endParaRPr lang="en-CA"/>
          </a:p>
        </p:txBody>
      </p:sp>
    </p:spTree>
    <p:extLst>
      <p:ext uri="{BB962C8B-B14F-4D97-AF65-F5344CB8AC3E}">
        <p14:creationId xmlns:p14="http://schemas.microsoft.com/office/powerpoint/2010/main" val="2337478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Disembedding is very closely related to partitioning and iterating.  These students are most likely mentally holding the whole simultaneously with the smaller partitions which they are iterating.  Additionally, students may use standard units of measure, paper folding or manipulatives while iterating. </a:t>
            </a:r>
          </a:p>
          <a:p>
            <a:pPr eaLnBrk="1" hangingPunct="1">
              <a:spcBef>
                <a:spcPct val="0"/>
              </a:spcBef>
            </a:pPr>
            <a:r>
              <a:rPr lang="en-CA" altLang="en-US" dirty="0"/>
              <a:t>In the photo on the left, we can see that a student is using three finger widths as a measure of one partition to compare estimation of the partition to the whole.  On the right, these two students are using markers to hold the size of the partition while at the same time realizing that the size of this piece is in relation to the whole.</a:t>
            </a: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3D3689-B264-4223-93DE-F2885EFDEED5}" type="slidenum">
              <a:rPr lang="en-CA" altLang="en-US" smtClean="0"/>
              <a:pPr fontAlgn="base">
                <a:spcBef>
                  <a:spcPct val="0"/>
                </a:spcBef>
                <a:spcAft>
                  <a:spcPct val="0"/>
                </a:spcAft>
              </a:pPr>
              <a:t>30</a:t>
            </a:fld>
            <a:endParaRPr lang="en-CA" altLang="en-US"/>
          </a:p>
        </p:txBody>
      </p:sp>
    </p:spTree>
    <p:extLst>
      <p:ext uri="{BB962C8B-B14F-4D97-AF65-F5344CB8AC3E}">
        <p14:creationId xmlns:p14="http://schemas.microsoft.com/office/powerpoint/2010/main" val="644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Now you can experience</a:t>
            </a:r>
            <a:r>
              <a:rPr lang="en-CA" altLang="en-US" baseline="0" dirty="0"/>
              <a:t> disembedding. If this piece represented one-fifth of the whole, what would the whole piece look like? &lt;&lt;</a:t>
            </a:r>
            <a:r>
              <a:rPr lang="en-CA" altLang="en-US" dirty="0"/>
              <a:t>Have them picture each one in their head before showing the picture.&gt;&gt;</a:t>
            </a:r>
          </a:p>
          <a:p>
            <a:endParaRPr lang="en-CA" altLang="en-US" dirty="0"/>
          </a:p>
          <a:p>
            <a:r>
              <a:rPr lang="en-CA" altLang="en-US" dirty="0"/>
              <a:t>&lt;&lt;repeat</a:t>
            </a:r>
            <a:r>
              <a:rPr lang="en-CA" altLang="en-US" baseline="0" dirty="0"/>
              <a:t> for the next two prompts&gt;&gt;</a:t>
            </a:r>
            <a:r>
              <a:rPr lang="en-CA" altLang="en-US" dirty="0"/>
              <a:t>  </a:t>
            </a:r>
          </a:p>
          <a:p>
            <a:endParaRPr lang="en-CA" altLang="en-US" dirty="0"/>
          </a:p>
          <a:p>
            <a:r>
              <a:rPr lang="en-CA" altLang="en-US" dirty="0"/>
              <a:t>In this way, you can see how seeing one piece and knowing the name (unit) of that piece simultaneously provides you with a sense of the size of the whole.  You are holding the piece ‘</a:t>
            </a:r>
            <a:r>
              <a:rPr lang="en-CA" altLang="en-US" dirty="0" err="1"/>
              <a:t>disembedded</a:t>
            </a:r>
            <a:r>
              <a:rPr lang="en-CA" altLang="en-US" dirty="0"/>
              <a:t>’ from the whole but still holding information about the size of the whole. </a:t>
            </a:r>
            <a:endParaRPr lang="en-US" altLang="en-US" dirty="0"/>
          </a:p>
        </p:txBody>
      </p:sp>
      <p:sp>
        <p:nvSpPr>
          <p:cNvPr id="4" name="Slide Number Placeholder 3"/>
          <p:cNvSpPr>
            <a:spLocks noGrp="1"/>
          </p:cNvSpPr>
          <p:nvPr>
            <p:ph type="sldNum" sz="quarter" idx="5"/>
          </p:nvPr>
        </p:nvSpPr>
        <p:spPr/>
        <p:txBody>
          <a:bodyPr/>
          <a:lstStyle/>
          <a:p>
            <a:pPr>
              <a:defRPr/>
            </a:pPr>
            <a:fld id="{C33CA27F-ECD8-469E-8C5E-3C32FCCC5C2B}" type="slidenum">
              <a:rPr lang="en-CA" smtClean="0"/>
              <a:pPr>
                <a:defRPr/>
              </a:pPr>
              <a:t>31</a:t>
            </a:fld>
            <a:endParaRPr lang="en-CA"/>
          </a:p>
        </p:txBody>
      </p:sp>
    </p:spTree>
    <p:extLst>
      <p:ext uri="{BB962C8B-B14F-4D97-AF65-F5344CB8AC3E}">
        <p14:creationId xmlns:p14="http://schemas.microsoft.com/office/powerpoint/2010/main" val="3109457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&lt;&lt;Need </a:t>
            </a:r>
            <a:r>
              <a:rPr lang="en-US" dirty="0" err="1"/>
              <a:t>Quicktime</a:t>
            </a:r>
            <a:r>
              <a:rPr lang="en-US" baseline="0" dirty="0"/>
              <a:t> Movie.&gt;&gt; </a:t>
            </a:r>
            <a:r>
              <a:rPr lang="en-US" dirty="0"/>
              <a:t>Show the video of a teacher presenting task and a pair of boys who describe what</a:t>
            </a:r>
            <a:r>
              <a:rPr lang="en-US" baseline="0" dirty="0"/>
              <a:t> they did.  T</a:t>
            </a:r>
            <a:r>
              <a:rPr lang="en-US" dirty="0"/>
              <a:t>he</a:t>
            </a:r>
            <a:r>
              <a:rPr lang="en-US" baseline="0" dirty="0"/>
              <a:t> edge of desk top is partitioned as the boys placed the fractions they were given which lie between 0 and 1.  (**Note that the teacher may ask about 1/2 but later the students are using 1/3).</a:t>
            </a:r>
          </a:p>
          <a:p>
            <a:r>
              <a:rPr lang="en-US" baseline="0" dirty="0"/>
              <a:t>Participants may note that:</a:t>
            </a:r>
          </a:p>
          <a:p>
            <a:pPr marL="171450" indent="-171450">
              <a:buFont typeface="Arial" panose="020B0604020202020204" pitchFamily="34" charset="0"/>
              <a:buChar char="•"/>
            </a:pPr>
            <a:r>
              <a:rPr lang="en-US" baseline="0" dirty="0"/>
              <a:t>when the boys switched to the longer edge of the desk, they adjusted their placement of the </a:t>
            </a:r>
            <a:r>
              <a:rPr lang="en-US" baseline="0" dirty="0" err="1"/>
              <a:t>stickies</a:t>
            </a:r>
            <a:r>
              <a:rPr lang="en-US" baseline="0" dirty="0"/>
              <a:t> to accommodate for this change</a:t>
            </a:r>
          </a:p>
          <a:p>
            <a:pPr marL="171450" indent="-171450">
              <a:buFont typeface="Arial" panose="020B0604020202020204" pitchFamily="34" charset="0"/>
              <a:buChar char="•"/>
            </a:pPr>
            <a:r>
              <a:rPr lang="en-US" baseline="0" dirty="0"/>
              <a:t>the boys used their hands to help them explain.  Ensure this idea is brought out if none of the participants mention it</a:t>
            </a:r>
          </a:p>
          <a:p>
            <a:pPr marL="171450" indent="-171450">
              <a:buFont typeface="Arial" panose="020B0604020202020204" pitchFamily="34" charset="0"/>
              <a:buChar char="•"/>
            </a:pPr>
            <a:r>
              <a:rPr lang="en-US" baseline="0" dirty="0"/>
              <a:t>the teacher was also gesturing as she introduced the task &gt;&gt;</a:t>
            </a:r>
          </a:p>
        </p:txBody>
      </p:sp>
      <p:sp>
        <p:nvSpPr>
          <p:cNvPr id="4" name="Slide Number Placeholder 3"/>
          <p:cNvSpPr>
            <a:spLocks noGrp="1"/>
          </p:cNvSpPr>
          <p:nvPr>
            <p:ph type="sldNum" sz="quarter" idx="10"/>
          </p:nvPr>
        </p:nvSpPr>
        <p:spPr/>
        <p:txBody>
          <a:bodyPr/>
          <a:lstStyle/>
          <a:p>
            <a:fld id="{33D24C38-4D8C-462A-8623-0A678AA128AD}" type="slidenum">
              <a:rPr lang="en-CA" smtClean="0"/>
              <a:pPr/>
              <a:t>32</a:t>
            </a:fld>
            <a:endParaRPr lang="en-CA"/>
          </a:p>
        </p:txBody>
      </p:sp>
    </p:spTree>
    <p:extLst>
      <p:ext uri="{BB962C8B-B14F-4D97-AF65-F5344CB8AC3E}">
        <p14:creationId xmlns:p14="http://schemas.microsoft.com/office/powerpoint/2010/main" val="1095706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It’s important</a:t>
            </a:r>
            <a:r>
              <a:rPr lang="en-US" baseline="0" dirty="0"/>
              <a:t> to value the boys’ use of gestures to explain their thinking.  The Ministry document, </a:t>
            </a:r>
            <a:r>
              <a:rPr lang="en-US" i="1" baseline="0" dirty="0"/>
              <a:t>Paying Attention to Spatial Reasoning</a:t>
            </a:r>
            <a:r>
              <a:rPr lang="en-US" baseline="0" dirty="0"/>
              <a:t>, which was released in Spring 2014, discusses some recent research around the role of hand gestures in mathematics learning.  </a:t>
            </a:r>
            <a:r>
              <a:rPr lang="en-US" dirty="0"/>
              <a:t>Several studies in this</a:t>
            </a:r>
            <a:r>
              <a:rPr lang="en-US" baseline="0" dirty="0"/>
              <a:t> field suggest </a:t>
            </a:r>
            <a:r>
              <a:rPr lang="en-US" dirty="0"/>
              <a:t>that using</a:t>
            </a:r>
            <a:r>
              <a:rPr lang="en-US" baseline="0" dirty="0"/>
              <a:t> </a:t>
            </a:r>
            <a:r>
              <a:rPr lang="en-US" dirty="0"/>
              <a:t>gestures helps build student understanding.</a:t>
            </a:r>
            <a:r>
              <a:rPr lang="en-US" baseline="0" dirty="0"/>
              <a:t>  Furthermore,</a:t>
            </a:r>
            <a:r>
              <a:rPr lang="en-US" dirty="0"/>
              <a:t> both teacher and student use of gestures has been seen</a:t>
            </a:r>
            <a:r>
              <a:rPr lang="en-US" baseline="0" dirty="0"/>
              <a:t> to correlate strongly to student achievement.  Teachers should consider observations of student use of gestures as another means of assessing understanding.  Students engaged in this activity could possibly be videotaped.  </a:t>
            </a:r>
          </a:p>
          <a:p>
            <a:r>
              <a:rPr lang="en-US" baseline="0" dirty="0"/>
              <a:t>  </a:t>
            </a:r>
          </a:p>
        </p:txBody>
      </p:sp>
      <p:sp>
        <p:nvSpPr>
          <p:cNvPr id="4" name="Slide Number Placeholder 3"/>
          <p:cNvSpPr>
            <a:spLocks noGrp="1"/>
          </p:cNvSpPr>
          <p:nvPr>
            <p:ph type="sldNum" sz="quarter" idx="10"/>
          </p:nvPr>
        </p:nvSpPr>
        <p:spPr/>
        <p:txBody>
          <a:bodyPr/>
          <a:lstStyle/>
          <a:p>
            <a:fld id="{33D24C38-4D8C-462A-8623-0A678AA128AD}" type="slidenum">
              <a:rPr lang="en-CA" smtClean="0"/>
              <a:pPr/>
              <a:t>33</a:t>
            </a:fld>
            <a:endParaRPr lang="en-CA"/>
          </a:p>
        </p:txBody>
      </p:sp>
    </p:spTree>
    <p:extLst>
      <p:ext uri="{BB962C8B-B14F-4D97-AF65-F5344CB8AC3E}">
        <p14:creationId xmlns:p14="http://schemas.microsoft.com/office/powerpoint/2010/main" val="3196885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Petit et al. (2010) suggest a specific sequence for partitioning and iterating: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Begin with partitioning that involves repeated halving (one half, then halving each half, and so on); &lt;&lt;In</a:t>
            </a:r>
            <a:r>
              <a:rPr lang="en-US" sz="1200" kern="1200" baseline="0" dirty="0">
                <a:solidFill>
                  <a:schemeClr val="tx1"/>
                </a:solidFill>
                <a:effectLst/>
                <a:latin typeface="+mn-lt"/>
                <a:ea typeface="+mn-ea"/>
                <a:cs typeface="+mn-cs"/>
              </a:rPr>
              <a:t> the fractions research, students demonstrated an overreliance on repeated halving strategies and limited ability to do the following partitions&gt;&gt;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create partitions of other even numbers, such as tenths (which allow for partitioning of one-half and require further partitioning of each half into fifths);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 Students should next create odd number partitions, such as ninths and sevenths (which require partitioning other than one-half);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Students should then work with composite number partitions, such as twelfths, which can be constructed using a rectangle partitioned into 3 rows and 4 columns</a:t>
            </a:r>
            <a:r>
              <a:rPr lang="en-CA"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This engages students in multiplicative reasoning to construct the wholes as ‘3 groups of 4’.  </a:t>
            </a:r>
          </a:p>
          <a:p>
            <a:r>
              <a:rPr lang="en-US" sz="1200" kern="1200" dirty="0">
                <a:solidFill>
                  <a:schemeClr val="tx1"/>
                </a:solidFill>
                <a:effectLst/>
                <a:latin typeface="+mn-lt"/>
                <a:ea typeface="+mn-ea"/>
                <a:cs typeface="+mn-cs"/>
              </a:rPr>
              <a:t>Students can use multiplicative reasoning to also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reconstruct the whole from a part (iterating).</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use of linear (and some area) visual representations, such as number lines and bars, strips or ribbons, enable students to think about partitioning and iterating as relative length or distance (or area) relationships, which is a particularly powerful way to make sense of fractional parts.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Pretty Powerful Paper</a:t>
            </a:r>
            <a:r>
              <a:rPr lang="en-US" sz="1200" kern="1200" baseline="0" dirty="0">
                <a:solidFill>
                  <a:schemeClr val="tx1"/>
                </a:solidFill>
                <a:effectLst/>
                <a:latin typeface="+mn-lt"/>
                <a:ea typeface="+mn-ea"/>
                <a:cs typeface="+mn-cs"/>
              </a:rPr>
              <a:t> Folding activity, located in Comparison E on the Fractions Learning Pathways, engages students in partitioning using these strategies.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34</a:t>
            </a:fld>
            <a:endParaRPr lang="en-CA"/>
          </a:p>
        </p:txBody>
      </p:sp>
    </p:spTree>
    <p:extLst>
      <p:ext uri="{BB962C8B-B14F-4D97-AF65-F5344CB8AC3E}">
        <p14:creationId xmlns:p14="http://schemas.microsoft.com/office/powerpoint/2010/main" val="1896762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&lt;&lt;See The Brownie Task at Fractions Learning Pathways (Unit</a:t>
            </a:r>
            <a:r>
              <a:rPr lang="en-CA" baseline="0" dirty="0"/>
              <a:t> B) http://www.edugains.ca/newsite/DigitalPapers/FractionsLearningPathway/UnitFractions-B-brownieSharing.html </a:t>
            </a:r>
            <a:r>
              <a:rPr lang="en-CA" dirty="0"/>
              <a:t>for the instructions</a:t>
            </a:r>
            <a:r>
              <a:rPr lang="en-CA" baseline="0" dirty="0"/>
              <a:t> and materials related to this task. Provide each group with a number of same-sized papers for folding (recycled paper is fine).  Note that the task can allow for use of scissors or not. The subsequent video shows use of scissors.&gt;&gt;</a:t>
            </a:r>
          </a:p>
        </p:txBody>
      </p:sp>
      <p:sp>
        <p:nvSpPr>
          <p:cNvPr id="4" name="Slide Number Placeholder 3"/>
          <p:cNvSpPr>
            <a:spLocks noGrp="1"/>
          </p:cNvSpPr>
          <p:nvPr>
            <p:ph type="sldNum" sz="quarter" idx="10"/>
          </p:nvPr>
        </p:nvSpPr>
        <p:spPr/>
        <p:txBody>
          <a:bodyPr/>
          <a:lstStyle/>
          <a:p>
            <a:fld id="{7B4A2781-24F6-4904-BF26-7EEB4DE3DBB6}" type="slidenum">
              <a:rPr lang="en-CA" smtClean="0"/>
              <a:t>36</a:t>
            </a:fld>
            <a:endParaRPr lang="en-CA"/>
          </a:p>
        </p:txBody>
      </p:sp>
    </p:spTree>
    <p:extLst>
      <p:ext uri="{BB962C8B-B14F-4D97-AF65-F5344CB8AC3E}">
        <p14:creationId xmlns:p14="http://schemas.microsoft.com/office/powerpoint/2010/main" val="829426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&lt;&lt;</a:t>
            </a:r>
            <a:r>
              <a:rPr lang="en-CA" dirty="0" err="1"/>
              <a:t>Quicktime</a:t>
            </a:r>
            <a:r>
              <a:rPr lang="en-CA" dirty="0"/>
              <a:t> Movie</a:t>
            </a:r>
            <a:r>
              <a:rPr lang="en-CA" dirty="0" smtClean="0"/>
              <a:t>&gt;&gt; or &lt;&lt;</a:t>
            </a:r>
            <a:r>
              <a:rPr lang="en-US" sz="1200" u="sng" kern="1200" dirty="0" smtClean="0">
                <a:solidFill>
                  <a:schemeClr val="tx1"/>
                </a:solidFill>
                <a:effectLst/>
                <a:latin typeface="+mn-lt"/>
                <a:ea typeface="+mn-ea"/>
                <a:cs typeface="+mn-cs"/>
                <a:hlinkClick r:id="rId3"/>
              </a:rPr>
              <a:t>https://youtu.be/CSHr3ASBRWs</a:t>
            </a:r>
            <a:r>
              <a:rPr lang="en-US" sz="1200" u="sng" kern="1200" dirty="0" smtClean="0">
                <a:solidFill>
                  <a:schemeClr val="tx1"/>
                </a:solidFill>
                <a:effectLst/>
                <a:latin typeface="+mn-lt"/>
                <a:ea typeface="+mn-ea"/>
                <a:cs typeface="+mn-cs"/>
              </a:rPr>
              <a:t>&gt;&gt;</a:t>
            </a:r>
            <a:endParaRPr lang="en-CA" sz="1200" kern="1200" dirty="0" smtClean="0">
              <a:solidFill>
                <a:schemeClr val="tx1"/>
              </a:solidFill>
              <a:effectLst/>
              <a:latin typeface="+mn-lt"/>
              <a:ea typeface="+mn-ea"/>
              <a:cs typeface="+mn-cs"/>
            </a:endParaRPr>
          </a:p>
          <a:p>
            <a:endParaRPr lang="en-CA" dirty="0"/>
          </a:p>
          <a:p>
            <a:r>
              <a:rPr lang="en-CA" dirty="0"/>
              <a:t>Now we</a:t>
            </a:r>
            <a:r>
              <a:rPr lang="en-CA" baseline="0" dirty="0"/>
              <a:t> will </a:t>
            </a:r>
            <a:r>
              <a:rPr lang="en-CA" dirty="0"/>
              <a:t>view a video</a:t>
            </a:r>
            <a:r>
              <a:rPr lang="en-CA" baseline="0" dirty="0"/>
              <a:t> of two students’ thinking.</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37</a:t>
            </a:fld>
            <a:endParaRPr lang="en-CA"/>
          </a:p>
        </p:txBody>
      </p:sp>
    </p:spTree>
    <p:extLst>
      <p:ext uri="{BB962C8B-B14F-4D97-AF65-F5344CB8AC3E}">
        <p14:creationId xmlns:p14="http://schemas.microsoft.com/office/powerpoint/2010/main" val="2077540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a:t>
            </a:r>
            <a:r>
              <a:rPr lang="en-CA" dirty="0" err="1"/>
              <a:t>Quicktime</a:t>
            </a:r>
            <a:r>
              <a:rPr lang="en-CA" dirty="0"/>
              <a:t> Movie</a:t>
            </a:r>
            <a:r>
              <a:rPr lang="en-CA" dirty="0" smtClean="0"/>
              <a:t>&gt;&gt;  </a:t>
            </a:r>
            <a:r>
              <a:rPr lang="en-US" sz="1200" u="sng" kern="1200" dirty="0" smtClean="0">
                <a:solidFill>
                  <a:schemeClr val="tx1"/>
                </a:solidFill>
                <a:effectLst/>
                <a:latin typeface="+mn-lt"/>
                <a:ea typeface="+mn-ea"/>
                <a:cs typeface="+mn-cs"/>
                <a:hlinkClick r:id="rId3"/>
              </a:rPr>
              <a:t>https://youtu.be/G3EOQBKi_Ik</a:t>
            </a:r>
            <a:endParaRPr lang="en-CA" sz="1200" kern="1200" dirty="0" smtClean="0">
              <a:solidFill>
                <a:schemeClr val="tx1"/>
              </a:solidFill>
              <a:effectLst/>
              <a:latin typeface="+mn-lt"/>
              <a:ea typeface="+mn-ea"/>
              <a:cs typeface="+mn-cs"/>
            </a:endParaRPr>
          </a:p>
          <a:p>
            <a:pPr fontAlgn="t"/>
            <a:r>
              <a:rPr lang="en-US" sz="1200" b="1" kern="1200" dirty="0" smtClean="0">
                <a:solidFill>
                  <a:schemeClr val="tx1"/>
                </a:solidFill>
                <a:effectLst/>
                <a:latin typeface="+mn-lt"/>
                <a:ea typeface="+mn-ea"/>
                <a:cs typeface="+mn-cs"/>
              </a:rPr>
              <a:t> </a:t>
            </a:r>
            <a:endParaRPr lang="en-CA" sz="1200" kern="1200" smtClean="0">
              <a:solidFill>
                <a:schemeClr val="tx1"/>
              </a:solidFill>
              <a:effectLst/>
              <a:latin typeface="+mn-lt"/>
              <a:ea typeface="+mn-ea"/>
              <a:cs typeface="+mn-cs"/>
            </a:endParaRPr>
          </a:p>
          <a:p>
            <a:endParaRPr lang="en-CA" dirty="0"/>
          </a:p>
          <a:p>
            <a:r>
              <a:rPr lang="en-CA" dirty="0"/>
              <a:t>Discuss the strategies that you used. </a:t>
            </a:r>
            <a:r>
              <a:rPr lang="en-CA" baseline="0" dirty="0"/>
              <a:t>&lt;&lt;allow participants to share&gt;&gt;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38</a:t>
            </a:fld>
            <a:endParaRPr lang="en-CA"/>
          </a:p>
        </p:txBody>
      </p:sp>
    </p:spTree>
    <p:extLst>
      <p:ext uri="{BB962C8B-B14F-4D97-AF65-F5344CB8AC3E}">
        <p14:creationId xmlns:p14="http://schemas.microsoft.com/office/powerpoint/2010/main" val="3306490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&lt;&lt;Have</a:t>
            </a:r>
            <a:r>
              <a:rPr lang="en-CA" baseline="0" dirty="0"/>
              <a:t> participants work through the second prompt. Encourage them to get a fresh sheet of paper if they wish.&gt;&gt;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39</a:t>
            </a:fld>
            <a:endParaRPr lang="en-CA"/>
          </a:p>
        </p:txBody>
      </p:sp>
    </p:spTree>
    <p:extLst>
      <p:ext uri="{BB962C8B-B14F-4D97-AF65-F5344CB8AC3E}">
        <p14:creationId xmlns:p14="http://schemas.microsoft.com/office/powerpoint/2010/main" val="134782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a:t>
            </a:r>
            <a:r>
              <a:rPr lang="en-CA" dirty="0" err="1"/>
              <a:t>Quicktime</a:t>
            </a:r>
            <a:r>
              <a:rPr lang="en-CA" dirty="0"/>
              <a:t> Movie</a:t>
            </a:r>
            <a:r>
              <a:rPr lang="en-CA" dirty="0" smtClean="0"/>
              <a:t>&gt;&gt;or &lt;&lt;</a:t>
            </a:r>
            <a:r>
              <a:rPr lang="en-CA" sz="1200" u="sng" kern="1200" dirty="0" smtClean="0">
                <a:solidFill>
                  <a:schemeClr val="tx1"/>
                </a:solidFill>
                <a:effectLst/>
                <a:latin typeface="+mn-lt"/>
                <a:ea typeface="+mn-ea"/>
                <a:cs typeface="+mn-cs"/>
                <a:hlinkClick r:id="rId3"/>
              </a:rPr>
              <a:t>https://youtu.be/CSHr3ASBRWs</a:t>
            </a:r>
            <a:r>
              <a:rPr lang="en-CA" sz="1200" u="sng" kern="1200" dirty="0" smtClean="0">
                <a:solidFill>
                  <a:schemeClr val="tx1"/>
                </a:solidFill>
                <a:effectLst/>
                <a:latin typeface="+mn-lt"/>
                <a:ea typeface="+mn-ea"/>
                <a:cs typeface="+mn-cs"/>
              </a:rPr>
              <a:t>&gt;&gt;</a:t>
            </a:r>
            <a:endParaRPr lang="en-CA" dirty="0"/>
          </a:p>
          <a:p>
            <a:r>
              <a:rPr lang="en-CA" dirty="0"/>
              <a:t>Now let’s watch another video of how two students thought</a:t>
            </a:r>
            <a:r>
              <a:rPr lang="en-CA" baseline="0" dirty="0"/>
              <a:t> of this task.</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40</a:t>
            </a:fld>
            <a:endParaRPr lang="en-CA"/>
          </a:p>
        </p:txBody>
      </p:sp>
    </p:spTree>
    <p:extLst>
      <p:ext uri="{BB962C8B-B14F-4D97-AF65-F5344CB8AC3E}">
        <p14:creationId xmlns:p14="http://schemas.microsoft.com/office/powerpoint/2010/main" val="141382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1" y="4343400"/>
            <a:ext cx="5486399" cy="4114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CA" sz="1200" b="0" i="0" u="none" strike="noStrike" cap="none" dirty="0">
                <a:solidFill>
                  <a:schemeClr val="dk1"/>
                </a:solidFill>
                <a:latin typeface="+mn-lt"/>
                <a:ea typeface="Calibri"/>
                <a:cs typeface="Calibri"/>
                <a:sym typeface="Calibri"/>
              </a:rPr>
              <a:t>These are the norms</a:t>
            </a:r>
            <a:r>
              <a:rPr lang="en-CA" sz="1200" b="0" i="0" u="none" strike="noStrike" cap="none" baseline="0" dirty="0">
                <a:solidFill>
                  <a:schemeClr val="dk1"/>
                </a:solidFill>
                <a:latin typeface="+mn-lt"/>
                <a:ea typeface="Calibri"/>
                <a:cs typeface="Calibri"/>
                <a:sym typeface="Calibri"/>
              </a:rPr>
              <a:t> for today’s session.</a:t>
            </a:r>
            <a:endParaRPr lang="en-CA" sz="1200" b="0" i="0" u="none" strike="noStrike" cap="none" dirty="0">
              <a:solidFill>
                <a:schemeClr val="dk1"/>
              </a:solidFill>
              <a:latin typeface="+mn-lt"/>
              <a:ea typeface="Calibri"/>
              <a:cs typeface="Calibri"/>
              <a:sym typeface="Calibri"/>
            </a:endParaRPr>
          </a:p>
        </p:txBody>
      </p:sp>
      <p:sp>
        <p:nvSpPr>
          <p:cNvPr id="54" name="Shape 54"/>
          <p:cNvSpPr txBox="1">
            <a:spLocks noGrp="1"/>
          </p:cNvSpPr>
          <p:nvPr>
            <p:ph type="sldNum" idx="12"/>
          </p:nvPr>
        </p:nvSpPr>
        <p:spPr>
          <a:xfrm>
            <a:off x="3884613" y="8685214"/>
            <a:ext cx="2971799" cy="457199"/>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spcBef>
                  <a:spcPts val="0"/>
                </a:spcBef>
                <a:buSzPct val="25000"/>
                <a:buNone/>
              </a:pPr>
              <a:t>4</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a:t>
            </a:r>
            <a:r>
              <a:rPr lang="en-CA" baseline="0" dirty="0"/>
              <a:t> video </a:t>
            </a:r>
            <a:r>
              <a:rPr lang="en-CA" baseline="0" dirty="0" smtClean="0"/>
              <a:t>&lt;&lt;</a:t>
            </a:r>
            <a:r>
              <a:rPr lang="en-CA" sz="1200" u="sng" kern="1200" dirty="0" smtClean="0">
                <a:solidFill>
                  <a:schemeClr val="tx1"/>
                </a:solidFill>
                <a:effectLst/>
                <a:latin typeface="+mn-lt"/>
                <a:ea typeface="+mn-ea"/>
                <a:cs typeface="+mn-cs"/>
                <a:hlinkClick r:id="rId3"/>
              </a:rPr>
              <a:t>https://youtu.be/Ki2jEDAkdcg</a:t>
            </a:r>
            <a:r>
              <a:rPr lang="en-CA" sz="1200" u="sng" kern="1200" dirty="0" smtClean="0">
                <a:solidFill>
                  <a:schemeClr val="tx1"/>
                </a:solidFill>
                <a:effectLst/>
                <a:latin typeface="+mn-lt"/>
                <a:ea typeface="+mn-ea"/>
                <a:cs typeface="+mn-cs"/>
              </a:rPr>
              <a:t>&gt;&gt; </a:t>
            </a:r>
            <a:r>
              <a:rPr lang="en-CA" baseline="0" dirty="0" smtClean="0"/>
              <a:t>shows </a:t>
            </a:r>
            <a:r>
              <a:rPr lang="en-CA" baseline="0" dirty="0"/>
              <a:t>that students struggle with unit fractions, but counting by unit fractions supports students in determining if their answer is reasonable.</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41</a:t>
            </a:fld>
            <a:endParaRPr lang="en-CA"/>
          </a:p>
        </p:txBody>
      </p:sp>
    </p:spTree>
    <p:extLst>
      <p:ext uri="{BB962C8B-B14F-4D97-AF65-F5344CB8AC3E}">
        <p14:creationId xmlns:p14="http://schemas.microsoft.com/office/powerpoint/2010/main" val="2232590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&lt;&lt;Have</a:t>
            </a:r>
            <a:r>
              <a:rPr lang="en-CA" baseline="0" dirty="0"/>
              <a:t> participants work through the third prompt. Encourage them to get a fresh sheet of paper if they wish.&gt;&gt;</a:t>
            </a:r>
            <a:endParaRPr lang="en-CA" dirty="0"/>
          </a:p>
          <a:p>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42</a:t>
            </a:fld>
            <a:endParaRPr lang="en-CA"/>
          </a:p>
        </p:txBody>
      </p:sp>
    </p:spTree>
    <p:extLst>
      <p:ext uri="{BB962C8B-B14F-4D97-AF65-F5344CB8AC3E}">
        <p14:creationId xmlns:p14="http://schemas.microsoft.com/office/powerpoint/2010/main" val="4093191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a:t>
            </a:r>
            <a:r>
              <a:rPr lang="en-CA" baseline="0" dirty="0"/>
              <a:t> are two ways to have students complete the task. If they can only fold (i.e., not cut the paper) then they will always have the whole (in the piece of paper). If you allow students to cut the pieces apart, then you have to provide a whole referent so that they will notice if they omit pieces as they are cutting.</a:t>
            </a:r>
          </a:p>
          <a:p>
            <a:r>
              <a:rPr lang="en-CA" baseline="0" dirty="0"/>
              <a:t>&lt;&lt;Note that these students will be giving each person one and a half of their pieces&gt;&gt;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43</a:t>
            </a:fld>
            <a:endParaRPr lang="en-CA"/>
          </a:p>
        </p:txBody>
      </p:sp>
    </p:spTree>
    <p:extLst>
      <p:ext uri="{BB962C8B-B14F-4D97-AF65-F5344CB8AC3E}">
        <p14:creationId xmlns:p14="http://schemas.microsoft.com/office/powerpoint/2010/main" val="4001015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Students love</a:t>
            </a:r>
            <a:r>
              <a:rPr lang="en-CA" baseline="0" dirty="0"/>
              <a:t> this task. It has been used with students from grade 2 through to secondary to build understanding of </a:t>
            </a:r>
            <a:r>
              <a:rPr lang="en-CA" baseline="0" dirty="0" err="1"/>
              <a:t>equi</a:t>
            </a:r>
            <a:r>
              <a:rPr lang="en-CA" baseline="0" dirty="0"/>
              <a:t>-partitioning and unit counting. By changing the questions asked, the mathematics can reflect the grade expectations. For example, connections can be made to area measurements (What is the area of each region? Of the whole pan? How would the area of the pan compare to the volume of the brownies?); to proportional reasoning (How do the pieces compare to each other in each of the three scenarios?); to percentages (What percentage of the pan does one person get in each scenario?). Teachers reported that students appeared to become more flexible in their thinking after completing this task and the Pretty Powerful Paper Folding task, both of which require students to abandon a strategy when it is not working and step back to rethink the task.</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44</a:t>
            </a:fld>
            <a:endParaRPr lang="en-CA"/>
          </a:p>
        </p:txBody>
      </p:sp>
    </p:spTree>
    <p:extLst>
      <p:ext uri="{BB962C8B-B14F-4D97-AF65-F5344CB8AC3E}">
        <p14:creationId xmlns:p14="http://schemas.microsoft.com/office/powerpoint/2010/main" val="33601842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a:t>
            </a:r>
            <a:r>
              <a:rPr lang="en-CA" baseline="0" dirty="0"/>
              <a:t> Brownie Sharing task, along with supporting resources such as student thinking, is located at Unit B in the Fractions Learning Pathways.</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45</a:t>
            </a:fld>
            <a:endParaRPr lang="en-CA"/>
          </a:p>
        </p:txBody>
      </p:sp>
    </p:spTree>
    <p:extLst>
      <p:ext uri="{BB962C8B-B14F-4D97-AF65-F5344CB8AC3E}">
        <p14:creationId xmlns:p14="http://schemas.microsoft.com/office/powerpoint/2010/main" val="2159900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t>&lt;&lt;Read quote.&gt;&gt; </a:t>
            </a:r>
            <a:r>
              <a:rPr lang="en-CA" baseline="0" dirty="0"/>
              <a:t>Often fractions are introduced with pre-partitioned figures and students are asked to write a fraction representing the shaded area. These types of tasks reinforce a whole number count (students may learn to ‘count the shaded regions and write that number on top; count the total number of regions and write that number on the bottom’) and the mistaken understanding that a fraction is two numbers (i.e., not see a fraction as a number expressing a relationship between the digit in the numerator and the digit in the denominator). </a:t>
            </a:r>
            <a:r>
              <a:rPr lang="en-CA" dirty="0"/>
              <a:t>Tasks</a:t>
            </a:r>
            <a:r>
              <a:rPr lang="en-CA" baseline="0" dirty="0"/>
              <a:t> such as the Brownie Task are examples of more precise instruction. Students need to partition, iterate and </a:t>
            </a:r>
            <a:r>
              <a:rPr lang="en-CA" baseline="0" dirty="0" err="1"/>
              <a:t>disembed</a:t>
            </a:r>
            <a:r>
              <a:rPr lang="en-CA" baseline="0" dirty="0"/>
              <a:t>, actions which support them in developing deep understanding of fractions. The Brownie Task doesn’t take more time than the pre-partitioned figure tasks but does result in enhanced understanding.</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46</a:t>
            </a:fld>
            <a:endParaRPr lang="en-CA"/>
          </a:p>
        </p:txBody>
      </p:sp>
    </p:spTree>
    <p:extLst>
      <p:ext uri="{BB962C8B-B14F-4D97-AF65-F5344CB8AC3E}">
        <p14:creationId xmlns:p14="http://schemas.microsoft.com/office/powerpoint/2010/main" val="32320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There are connections</a:t>
            </a:r>
            <a:r>
              <a:rPr lang="en-CA" sz="1200" kern="1200" baseline="0" dirty="0">
                <a:solidFill>
                  <a:schemeClr val="tx1"/>
                </a:solidFill>
                <a:effectLst/>
                <a:latin typeface="+mn-lt"/>
                <a:ea typeface="+mn-ea"/>
                <a:cs typeface="+mn-cs"/>
              </a:rPr>
              <a:t> to Spatial Reasoning throughout the fractions learning. </a:t>
            </a:r>
            <a:r>
              <a:rPr lang="en-CA" sz="1200" kern="1200" dirty="0">
                <a:solidFill>
                  <a:schemeClr val="tx1"/>
                </a:solidFill>
                <a:effectLst/>
                <a:latin typeface="+mn-lt"/>
                <a:ea typeface="+mn-ea"/>
                <a:cs typeface="+mn-cs"/>
              </a:rPr>
              <a:t>Composing, decomposing, and transforming two-dimensional (2D) figures may involve &lt;&lt;read the bullets&gt;&gt;</a:t>
            </a:r>
          </a:p>
          <a:p>
            <a:r>
              <a:rPr lang="en-CA" sz="1200" kern="1200" dirty="0">
                <a:solidFill>
                  <a:schemeClr val="tx1"/>
                </a:solidFill>
                <a:effectLst/>
                <a:latin typeface="+mn-lt"/>
                <a:ea typeface="+mn-ea"/>
                <a:cs typeface="+mn-cs"/>
              </a:rPr>
              <a:t> It is recommended by the National Council of Teachers of Mathematics that all children from pre-Kindergarten to Grade 2 have opportunities to “investigate and predict the results of putting together and taking apart two-dimensional shapes” &lt;&lt;National Council of Teachers of Mathematics [NCTM], 2000, p. 96)&gt;&gt;. </a:t>
            </a:r>
          </a:p>
          <a:p>
            <a:r>
              <a:rPr lang="en-CA" sz="1200" kern="1200" dirty="0">
                <a:solidFill>
                  <a:schemeClr val="tx1"/>
                </a:solidFill>
                <a:effectLst/>
                <a:latin typeface="+mn-lt"/>
                <a:ea typeface="+mn-ea"/>
                <a:cs typeface="+mn-cs"/>
              </a:rPr>
              <a:t>Many studies have shown that activities that involve composition and decomposition of 2D shapes, including working on puzzles, paper cutting and folding, and playing games such as Tetris, build spatial thinking skills, including mental rotation and visualization, both of which are critical to mathematical ability &lt;&lt;(</a:t>
            </a:r>
            <a:r>
              <a:rPr lang="en-CA" sz="1200" kern="1200" dirty="0" err="1">
                <a:solidFill>
                  <a:schemeClr val="tx1"/>
                </a:solidFill>
                <a:effectLst/>
                <a:latin typeface="+mn-lt"/>
                <a:ea typeface="+mn-ea"/>
                <a:cs typeface="+mn-cs"/>
              </a:rPr>
              <a:t>Cakmak</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Isiksal</a:t>
            </a:r>
            <a:r>
              <a:rPr lang="en-CA" sz="1200" kern="1200" dirty="0">
                <a:solidFill>
                  <a:schemeClr val="tx1"/>
                </a:solidFill>
                <a:effectLst/>
                <a:latin typeface="+mn-lt"/>
                <a:ea typeface="+mn-ea"/>
                <a:cs typeface="+mn-cs"/>
              </a:rPr>
              <a:t>, &amp; </a:t>
            </a:r>
            <a:r>
              <a:rPr lang="en-CA" sz="1200" kern="1200" dirty="0" err="1">
                <a:solidFill>
                  <a:schemeClr val="tx1"/>
                </a:solidFill>
                <a:effectLst/>
                <a:latin typeface="+mn-lt"/>
                <a:ea typeface="+mn-ea"/>
                <a:cs typeface="+mn-cs"/>
              </a:rPr>
              <a:t>Koc</a:t>
            </a:r>
            <a:r>
              <a:rPr lang="en-CA" sz="1200" kern="1200" dirty="0">
                <a:solidFill>
                  <a:schemeClr val="tx1"/>
                </a:solidFill>
                <a:effectLst/>
                <a:latin typeface="+mn-lt"/>
                <a:ea typeface="+mn-ea"/>
                <a:cs typeface="+mn-cs"/>
              </a:rPr>
              <a:t>, 2014; Casey  et al., 2008; Levine  et al., 2012; </a:t>
            </a:r>
            <a:r>
              <a:rPr lang="en-CA" sz="1200" kern="1200" dirty="0" err="1">
                <a:solidFill>
                  <a:schemeClr val="tx1"/>
                </a:solidFill>
                <a:effectLst/>
                <a:latin typeface="+mn-lt"/>
                <a:ea typeface="+mn-ea"/>
                <a:cs typeface="+mn-cs"/>
              </a:rPr>
              <a:t>Okagaki</a:t>
            </a:r>
            <a:r>
              <a:rPr lang="en-CA" sz="1200" kern="1200" dirty="0">
                <a:solidFill>
                  <a:schemeClr val="tx1"/>
                </a:solidFill>
                <a:effectLst/>
                <a:latin typeface="+mn-lt"/>
                <a:ea typeface="+mn-ea"/>
                <a:cs typeface="+mn-cs"/>
              </a:rPr>
              <a:t> &amp; </a:t>
            </a:r>
            <a:r>
              <a:rPr lang="en-CA" sz="1200" kern="1200" dirty="0" err="1">
                <a:solidFill>
                  <a:schemeClr val="tx1"/>
                </a:solidFill>
                <a:effectLst/>
                <a:latin typeface="+mn-lt"/>
                <a:ea typeface="+mn-ea"/>
                <a:cs typeface="+mn-cs"/>
              </a:rPr>
              <a:t>Frensch</a:t>
            </a:r>
            <a:r>
              <a:rPr lang="en-CA" sz="1200" kern="1200" dirty="0">
                <a:solidFill>
                  <a:schemeClr val="tx1"/>
                </a:solidFill>
                <a:effectLst/>
                <a:latin typeface="+mn-lt"/>
                <a:ea typeface="+mn-ea"/>
                <a:cs typeface="+mn-cs"/>
              </a:rPr>
              <a:t>, 1994; Terlecki, </a:t>
            </a:r>
            <a:r>
              <a:rPr lang="en-CA" sz="1200" kern="1200" dirty="0" err="1">
                <a:solidFill>
                  <a:schemeClr val="tx1"/>
                </a:solidFill>
                <a:effectLst/>
                <a:latin typeface="+mn-lt"/>
                <a:ea typeface="+mn-ea"/>
                <a:cs typeface="+mn-cs"/>
              </a:rPr>
              <a:t>Newcombe</a:t>
            </a:r>
            <a:r>
              <a:rPr lang="en-CA" sz="1200" kern="1200" dirty="0">
                <a:solidFill>
                  <a:schemeClr val="tx1"/>
                </a:solidFill>
                <a:effectLst/>
                <a:latin typeface="+mn-lt"/>
                <a:ea typeface="+mn-ea"/>
                <a:cs typeface="+mn-cs"/>
              </a:rPr>
              <a:t>, &amp; Little, 2008; </a:t>
            </a:r>
            <a:r>
              <a:rPr lang="en-CA" sz="1200" kern="1200" dirty="0" err="1">
                <a:solidFill>
                  <a:schemeClr val="tx1"/>
                </a:solidFill>
                <a:effectLst/>
                <a:latin typeface="+mn-lt"/>
                <a:ea typeface="+mn-ea"/>
                <a:cs typeface="+mn-cs"/>
              </a:rPr>
              <a:t>Verdine</a:t>
            </a:r>
            <a:r>
              <a:rPr lang="en-CA" sz="1200" kern="1200" dirty="0">
                <a:solidFill>
                  <a:schemeClr val="tx1"/>
                </a:solidFill>
                <a:effectLst/>
                <a:latin typeface="+mn-lt"/>
                <a:ea typeface="+mn-ea"/>
                <a:cs typeface="+mn-cs"/>
              </a:rPr>
              <a:t> et al., 2008). &gt;&gt;</a:t>
            </a:r>
          </a:p>
          <a:p>
            <a:r>
              <a:rPr lang="en-CA" sz="1200" kern="1200" dirty="0">
                <a:solidFill>
                  <a:schemeClr val="tx1"/>
                </a:solidFill>
                <a:effectLst/>
                <a:latin typeface="+mn-lt"/>
                <a:ea typeface="+mn-ea"/>
                <a:cs typeface="+mn-cs"/>
              </a:rPr>
              <a:t>These early experiences lay the foundation for future success in geometry. They are as important for the development of geometric thinking as composing and decomposing numbers are for the development of number sense. </a:t>
            </a:r>
          </a:p>
          <a:p>
            <a:r>
              <a:rPr lang="en-US" dirty="0"/>
              <a:t>See Paying Attention to Spatial</a:t>
            </a:r>
            <a:r>
              <a:rPr lang="en-US" baseline="0" dirty="0"/>
              <a:t> Reasoning for more information.</a:t>
            </a:r>
          </a:p>
          <a:p>
            <a:endParaRPr lang="en-US" baseline="0" dirty="0"/>
          </a:p>
          <a:p>
            <a:endParaRPr lang="en-US" dirty="0"/>
          </a:p>
          <a:p>
            <a:r>
              <a:rPr lang="en-US" dirty="0"/>
              <a:t>&lt;&lt;images are from:</a:t>
            </a:r>
          </a:p>
          <a:p>
            <a:pPr marL="228600" indent="-228600">
              <a:buAutoNum type="arabicPeriod"/>
            </a:pPr>
            <a:r>
              <a:rPr lang="en-US" dirty="0"/>
              <a:t>https://commons.wikimedia.org/wiki/Category:Tangrams_of_convex_geometrical_shapes </a:t>
            </a:r>
          </a:p>
          <a:p>
            <a:pPr marL="228600" indent="-228600">
              <a:buAutoNum type="arabicPeriod"/>
            </a:pPr>
            <a:r>
              <a:rPr lang="en-US" dirty="0"/>
              <a:t>https://commons.wikimedia.org/wiki/File:Tangram_178_Nevit.svg&gt;&gt;</a:t>
            </a:r>
          </a:p>
        </p:txBody>
      </p:sp>
      <p:sp>
        <p:nvSpPr>
          <p:cNvPr id="4" name="Slide Number Placeholder 3"/>
          <p:cNvSpPr>
            <a:spLocks noGrp="1"/>
          </p:cNvSpPr>
          <p:nvPr>
            <p:ph type="sldNum" sz="quarter" idx="10"/>
          </p:nvPr>
        </p:nvSpPr>
        <p:spPr/>
        <p:txBody>
          <a:bodyPr/>
          <a:lstStyle/>
          <a:p>
            <a:fld id="{768AAB07-5CB4-A74E-A4C2-30E98F34A70E}" type="slidenum">
              <a:rPr lang="en-US" smtClean="0"/>
              <a:t>47</a:t>
            </a:fld>
            <a:endParaRPr lang="en-US"/>
          </a:p>
        </p:txBody>
      </p:sp>
    </p:spTree>
    <p:extLst>
      <p:ext uri="{BB962C8B-B14F-4D97-AF65-F5344CB8AC3E}">
        <p14:creationId xmlns:p14="http://schemas.microsoft.com/office/powerpoint/2010/main" val="596272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1" y="4343400"/>
            <a:ext cx="5486399" cy="4114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CA" sz="1200" b="0" i="0" u="none" strike="noStrike" cap="none" dirty="0">
                <a:solidFill>
                  <a:schemeClr val="dk1"/>
                </a:solidFill>
                <a:latin typeface="Calibri"/>
                <a:ea typeface="Calibri"/>
                <a:cs typeface="Calibri"/>
                <a:sym typeface="Calibri"/>
              </a:rPr>
              <a:t>This</a:t>
            </a:r>
            <a:r>
              <a:rPr lang="en-CA" sz="1200" b="0" i="0" u="none" strike="noStrike" cap="none" baseline="0" dirty="0">
                <a:solidFill>
                  <a:schemeClr val="dk1"/>
                </a:solidFill>
                <a:latin typeface="Calibri"/>
                <a:ea typeface="Calibri"/>
                <a:cs typeface="Calibri"/>
                <a:sym typeface="Calibri"/>
              </a:rPr>
              <a:t> slide connects unit fractions to both comparing fractions and operations with fractions. It reinforces the power and importance of unit fraction understanding in order to develop fraction number sense. The activities in the Fractions Learning Pathways, such as the Unit Fraction Counting Game help to build that understanding, which provides a solid foundation for learning about operations with fractions. Intermediate teachers have found that they can build students’ foundational understanding in a targeted manner in order to ready students for success in operations with fractions. &lt;click&gt;</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For example, focusing on unit fraction counting (Unit D) helps students understand that counting unit fractions is also a form of addition (or subtraction if counting backwards) (Op A). &lt;click&gt;</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Providing students with opportunities to compose and decompose fractions (Unit F) enables them to explore addition and subtraction through composing and decomposing fractions (OP B). &lt;click&gt;</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Partitioning unit fractions into smaller unit fractions (Unit C) provides students with strategies to create equal denominators to add or subtract fractions (Op D). &lt;click&gt;</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Similarly, generating and recognizing equivalent fractions (Comp A) supports students in Op D. &lt;click&gt;</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Finally, focusing on Comp A also supports students in Op E. </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Intermediate teachers who focused on tasks from Unit C, D and F as well as Comp A found that students more easily grasped the concepts of addition and subtraction of fractions.</a:t>
            </a:r>
          </a:p>
          <a:p>
            <a:pPr marL="0" marR="0" lvl="0" indent="0" algn="l" rtl="0">
              <a:spcBef>
                <a:spcPts val="0"/>
              </a:spcBef>
              <a:buSzPct val="25000"/>
              <a:buNone/>
            </a:pPr>
            <a:endParaRPr lang="en-CA" sz="1200" b="0" i="0" u="none" strike="noStrike" cap="none" dirty="0">
              <a:solidFill>
                <a:schemeClr val="dk1"/>
              </a:solidFill>
              <a:latin typeface="Calibri"/>
              <a:ea typeface="Calibri"/>
              <a:cs typeface="Calibri"/>
              <a:sym typeface="Calibri"/>
            </a:endParaRPr>
          </a:p>
        </p:txBody>
      </p:sp>
      <p:sp>
        <p:nvSpPr>
          <p:cNvPr id="393" name="Shape 393"/>
          <p:cNvSpPr txBox="1">
            <a:spLocks noGrp="1"/>
          </p:cNvSpPr>
          <p:nvPr>
            <p:ph type="sldNum" idx="12"/>
          </p:nvPr>
        </p:nvSpPr>
        <p:spPr>
          <a:xfrm>
            <a:off x="3884613" y="8685214"/>
            <a:ext cx="2971799" cy="457199"/>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CA" sz="1200">
                <a:solidFill>
                  <a:schemeClr val="dk1"/>
                </a:solidFill>
                <a:latin typeface="Calibri"/>
                <a:ea typeface="Calibri"/>
                <a:cs typeface="Calibri"/>
                <a:sym typeface="Calibri"/>
              </a:rPr>
              <a:pPr marL="0" marR="0" lvl="0" indent="0" algn="r" rtl="0">
                <a:spcBef>
                  <a:spcPts val="0"/>
                </a:spcBef>
                <a:buSzPct val="25000"/>
                <a:buNone/>
              </a:pPr>
              <a:t>48</a:t>
            </a:fld>
            <a:endParaRPr lang="en-CA"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&lt;&lt;Distribute BLM 3 Unit Fractions Across</a:t>
            </a:r>
            <a:r>
              <a:rPr lang="en-CA" baseline="0" dirty="0"/>
              <a:t> the K to 12 Curriculum</a:t>
            </a:r>
            <a:r>
              <a:rPr lang="en-CA" dirty="0"/>
              <a:t>, one per person&gt;&gt;</a:t>
            </a:r>
          </a:p>
          <a:p>
            <a:r>
              <a:rPr lang="en-CA" dirty="0"/>
              <a:t>Now we will</a:t>
            </a:r>
            <a:r>
              <a:rPr lang="en-CA" baseline="0" dirty="0"/>
              <a:t> connect the role of unit fractions in your specific grade curriculum. &lt;&lt;</a:t>
            </a:r>
            <a:r>
              <a:rPr lang="en-CA" dirty="0"/>
              <a:t>You may choose to group the participants by grade or have a cross-section of grades for the discussion. This</a:t>
            </a:r>
            <a:r>
              <a:rPr lang="en-CA" baseline="0" dirty="0"/>
              <a:t> is a good summary of the concepts that were presented today. Highlight the connections of the ideas across the different grades. Teachers of Grade 7 may wish to examine their curriculum or connect to either the Grade 6 expectation (since students must also </a:t>
            </a:r>
            <a:r>
              <a:rPr lang="en-CA" baseline="0" dirty="0" err="1"/>
              <a:t>represent,compare</a:t>
            </a:r>
            <a:r>
              <a:rPr lang="en-CA" baseline="0" dirty="0"/>
              <a:t> and order numbers in Grade 7) or the Grade 8 expectation (since students must also understand estimation with fraction addition and subtraction in Grade 7). Teachers of Grade 9 may likewise wish to examine their curriculum or connect to the Grade 8 expectation (since students must complete calculations with fractions in Grade 9).&gt;&gt;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49</a:t>
            </a:fld>
            <a:endParaRPr lang="en-CA"/>
          </a:p>
        </p:txBody>
      </p:sp>
    </p:spTree>
    <p:extLst>
      <p:ext uri="{BB962C8B-B14F-4D97-AF65-F5344CB8AC3E}">
        <p14:creationId xmlns:p14="http://schemas.microsoft.com/office/powerpoint/2010/main" val="1136606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&lt;&lt;Coloured dots indicate</a:t>
            </a:r>
            <a:r>
              <a:rPr lang="en-CA" baseline="0" dirty="0"/>
              <a:t> that knowledge and skills related to the corresponding cluster (e.g., green – unit) are included in that grades learning. Light shading indicates the learning is implicit. An A shows where algorithms or procedures may be introduced.&gt;&gt;</a:t>
            </a:r>
            <a:endParaRPr lang="en-CA" dirty="0"/>
          </a:p>
          <a:p>
            <a:r>
              <a:rPr lang="en-CA" dirty="0"/>
              <a:t>Students explore</a:t>
            </a:r>
            <a:r>
              <a:rPr lang="en-CA" baseline="0" dirty="0"/>
              <a:t> equivalent fractions using concrete materials in grade 4; they focus on the multiplicative relationships in grade 5; they explore addition and subtraction in grade 2 when they compose fractions; they explore multiplication for example: when you have 6 cookies and each person can have half of a cookie – how many people can you feed?  OR, you have 6 people so how many cookies do you need?</a:t>
            </a:r>
            <a:endParaRPr lang="en-CA" dirty="0"/>
          </a:p>
        </p:txBody>
      </p:sp>
      <p:sp>
        <p:nvSpPr>
          <p:cNvPr id="4" name="Slide Number Placeholder 3"/>
          <p:cNvSpPr>
            <a:spLocks noGrp="1"/>
          </p:cNvSpPr>
          <p:nvPr>
            <p:ph type="sldNum" sz="quarter" idx="10"/>
          </p:nvPr>
        </p:nvSpPr>
        <p:spPr/>
        <p:txBody>
          <a:bodyPr/>
          <a:lstStyle/>
          <a:p>
            <a:fld id="{9E60FD18-E77C-411B-84D3-905F42214942}" type="slidenum">
              <a:rPr lang="en-CA" smtClean="0"/>
              <a:t>50</a:t>
            </a:fld>
            <a:endParaRPr lang="en-CA"/>
          </a:p>
        </p:txBody>
      </p:sp>
    </p:spTree>
    <p:extLst>
      <p:ext uri="{BB962C8B-B14F-4D97-AF65-F5344CB8AC3E}">
        <p14:creationId xmlns:p14="http://schemas.microsoft.com/office/powerpoint/2010/main" val="341617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baseline="0" dirty="0">
                <a:latin typeface="Times New Roman"/>
                <a:ea typeface="Times New Roman"/>
                <a:cs typeface="Times New Roman"/>
                <a:sym typeface="Times New Roman"/>
              </a:rPr>
              <a:t>&lt;&lt;</a:t>
            </a:r>
            <a:r>
              <a:rPr lang="en-US" sz="1200" b="1" i="0" u="none" strike="noStrike" cap="none" baseline="0" dirty="0">
                <a:latin typeface="Times New Roman"/>
                <a:ea typeface="Times New Roman"/>
                <a:cs typeface="Times New Roman"/>
                <a:sym typeface="Times New Roman"/>
              </a:rPr>
              <a:t>Note to Presenter</a:t>
            </a:r>
            <a:r>
              <a:rPr lang="en-US" sz="1200" b="0" i="0" u="none" strike="noStrike" cap="none" baseline="0" dirty="0">
                <a:latin typeface="Times New Roman"/>
                <a:ea typeface="Times New Roman"/>
                <a:cs typeface="Times New Roman"/>
                <a:sym typeface="Times New Roman"/>
              </a:rPr>
              <a:t>: text enclosed by &lt;&lt;  &gt;&gt; are notes for the presenter and not part of the script&gt;&gt;</a:t>
            </a:r>
          </a:p>
          <a:p>
            <a:r>
              <a:rPr lang="en-CA" dirty="0"/>
              <a:t>&lt;&lt;Distribute one copy per person: one pager Math Teaching for Learning, Ways we Use Fractions&gt;&gt;</a:t>
            </a:r>
          </a:p>
          <a:p>
            <a:r>
              <a:rPr lang="en-CA" dirty="0"/>
              <a:t>In the previous session we learned about the</a:t>
            </a:r>
            <a:r>
              <a:rPr lang="en-CA" baseline="0" dirty="0"/>
              <a:t> five constructs. </a:t>
            </a:r>
            <a:r>
              <a:rPr lang="en-CA" dirty="0"/>
              <a:t>When instructing</a:t>
            </a:r>
            <a:r>
              <a:rPr lang="en-CA" baseline="0" dirty="0"/>
              <a:t> fractions most of our focus and certainly our starting point has over the years been with the part-whole relationship.</a:t>
            </a:r>
            <a:endParaRPr lang="en-CA" dirty="0"/>
          </a:p>
          <a:p>
            <a:r>
              <a:rPr lang="en-CA" baseline="0" dirty="0"/>
              <a:t>However, it is clear there are multiple constructs of fractions </a:t>
            </a:r>
            <a:r>
              <a:rPr lang="en-CA" i="1" baseline="0" dirty="0">
                <a:solidFill>
                  <a:srgbClr val="FF0000"/>
                </a:solidFill>
              </a:rPr>
              <a:t>&lt;&lt;click through the rest of the fractions to quotient&gt;&gt; </a:t>
            </a:r>
            <a:r>
              <a:rPr lang="en-CA" baseline="0" dirty="0"/>
              <a:t>and research in this area encourages working toward a deeper understanding of the multiple constructs to support student learning beyond fractions.  </a:t>
            </a:r>
          </a:p>
          <a:p>
            <a:r>
              <a:rPr lang="en-CA" baseline="0" dirty="0"/>
              <a:t>As well, when teachers </a:t>
            </a:r>
            <a:r>
              <a:rPr lang="en-CA" b="0" i="0" baseline="0" dirty="0"/>
              <a:t>hold a deeper understanding  of  </a:t>
            </a:r>
            <a:r>
              <a:rPr lang="en-CA" baseline="0" dirty="0"/>
              <a:t>these constructs they are able and inclined to naturally enhance their instruction. They often draw student attention to the various applications across the constructs. This will develop in the students a deeper understanding (e.g., ‘when instructing about the digits of the fraction…the denominator, a teacher with a deeper understanding of the various constructs may take time to bring the student’s attention to the truth that the denominator tells you the number of equal sized pieces the whole has been cut into for a part-whole fraction but not for a part-part fraction;  or the teacher should explain that ‘multiplying two numbers always results in a larger number’ is true for whole numbers but not fractions).  </a:t>
            </a:r>
          </a:p>
          <a:p>
            <a:endParaRPr lang="en-CA" baseline="0" dirty="0"/>
          </a:p>
          <a:p>
            <a:r>
              <a:rPr lang="en-CA" baseline="0" dirty="0"/>
              <a:t>So we agree that a deeper understanding of the multiple constructs of fractions is important to support students in learning beyond fractions, This learning includes:</a:t>
            </a:r>
          </a:p>
          <a:p>
            <a:pPr marL="171450" indent="-171450">
              <a:buFont typeface="Arial" panose="020B0604020202020204" pitchFamily="34" charset="0"/>
              <a:buChar char="•"/>
            </a:pPr>
            <a:r>
              <a:rPr lang="en-CA" baseline="0" dirty="0"/>
              <a:t>writing slope expressions in grade nine and beyond, which are part-part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understanding fraction as an operator (enlarging/shrinking action) (multiplying by fractions less than one shrinks the quantity; multiplying by fractions more than one enlarges the quantity). This understanding extends into functional thinking in secondary school and also connects to decimal number operations.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distinguishing between when to apply the rules for operations with part-whole fractions and the rules for part-part fractions.  For example, when adding part-whole fractions as numbers, a common fractional unit or denominator is essential but when adding part-part fractions,  as in ratios, the numerators are added together and the denominators are added together. Teachers do this always when marking tests…recall the example from the first session.</a:t>
            </a:r>
          </a:p>
          <a:p>
            <a:pPr marL="0" indent="0">
              <a:buFont typeface="Arial" panose="020B0604020202020204" pitchFamily="34" charset="0"/>
              <a:buNone/>
            </a:pPr>
            <a:r>
              <a:rPr lang="en-CA" baseline="0" dirty="0"/>
              <a:t>Let’s take some time to engage in an activity that reviews the constructs. </a:t>
            </a:r>
          </a:p>
          <a:p>
            <a:pPr marL="0" indent="0">
              <a:buFont typeface="Arial" panose="020B0604020202020204" pitchFamily="34" charset="0"/>
              <a:buNone/>
            </a:pPr>
            <a:endParaRPr lang="en-CA" baseline="0" dirty="0"/>
          </a:p>
          <a:p>
            <a:pPr marL="0" indent="0">
              <a:buFont typeface="Arial" panose="020B0604020202020204" pitchFamily="34" charset="0"/>
              <a:buNone/>
            </a:pPr>
            <a:r>
              <a:rPr lang="en-CA" baseline="0" dirty="0"/>
              <a:t>For more information, see the Literature Review </a:t>
            </a:r>
            <a:r>
              <a:rPr lang="en-CA" i="1" baseline="0" dirty="0"/>
              <a:t>Foundations to Teaching and Learning Fractions: Addition and Subtraction </a:t>
            </a:r>
            <a:r>
              <a:rPr lang="en-CA" baseline="0" dirty="0"/>
              <a:t>and </a:t>
            </a:r>
            <a:r>
              <a:rPr lang="en-CA" i="1" baseline="0" dirty="0"/>
              <a:t>Paying Attention to Fractions</a:t>
            </a:r>
            <a:r>
              <a:rPr lang="en-CA" baseline="0" dirty="0"/>
              <a:t>.</a:t>
            </a:r>
          </a:p>
          <a:p>
            <a:pPr marL="0" indent="0">
              <a:buFont typeface="Arial" panose="020B0604020202020204" pitchFamily="34" charset="0"/>
              <a:buNone/>
            </a:pPr>
            <a:endParaRPr lang="en-CA" baseline="0"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5</a:t>
            </a:fld>
            <a:endParaRPr lang="en-CA"/>
          </a:p>
        </p:txBody>
      </p:sp>
    </p:spTree>
    <p:extLst>
      <p:ext uri="{BB962C8B-B14F-4D97-AF65-F5344CB8AC3E}">
        <p14:creationId xmlns:p14="http://schemas.microsoft.com/office/powerpoint/2010/main" val="27232476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1" y="4343400"/>
            <a:ext cx="5486399" cy="4114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CA" sz="1200" b="0" i="0" u="none" strike="noStrike" cap="none" dirty="0">
                <a:solidFill>
                  <a:schemeClr val="dk1"/>
                </a:solidFill>
                <a:latin typeface="Calibri"/>
                <a:ea typeface="Calibri"/>
                <a:cs typeface="Calibri"/>
                <a:sym typeface="Calibri"/>
              </a:rPr>
              <a:t>&lt;&lt;The coloured dots refer back to the Fractions Learning Pathways. The green dots represent Unit Fractions, turquoise</a:t>
            </a:r>
            <a:r>
              <a:rPr lang="en-CA" sz="1200" b="0" i="0" u="none" strike="noStrike" cap="none" baseline="0" dirty="0">
                <a:solidFill>
                  <a:schemeClr val="dk1"/>
                </a:solidFill>
                <a:latin typeface="Calibri"/>
                <a:ea typeface="Calibri"/>
                <a:cs typeface="Calibri"/>
                <a:sym typeface="Calibri"/>
              </a:rPr>
              <a:t> is Comparing Fractions, orange is Operations with Fractions; Adding and Subtracting, and purple is Operations with Fractions: Multiplying and Dividing. The multiplying and dividing section of the Pathways is still under development.</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This slide is powerful for secondary teachers. It becomes apparent that there are many topics in the secondary curriculum that rely on fractional understanding&gt;&gt;</a:t>
            </a:r>
            <a:endParaRPr sz="1200" b="0" i="0" u="none" strike="noStrike" cap="none" dirty="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3" y="8685214"/>
            <a:ext cx="2971799" cy="457199"/>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CA" sz="1200">
                <a:solidFill>
                  <a:schemeClr val="dk1"/>
                </a:solidFill>
                <a:latin typeface="Calibri"/>
                <a:ea typeface="Calibri"/>
                <a:cs typeface="Calibri"/>
                <a:sym typeface="Calibri"/>
              </a:rPr>
              <a:pPr marL="0" marR="0" lvl="0" indent="0" algn="r" rtl="0">
                <a:spcBef>
                  <a:spcPts val="0"/>
                </a:spcBef>
                <a:buSzPct val="25000"/>
                <a:buNone/>
              </a:pPr>
              <a:t>51</a:t>
            </a:fld>
            <a:endParaRPr lang="en-CA"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1" y="4343400"/>
            <a:ext cx="5486399" cy="4114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CA" sz="1200" b="0" i="0" u="none" strike="noStrike" cap="none" dirty="0">
                <a:solidFill>
                  <a:schemeClr val="dk1"/>
                </a:solidFill>
                <a:latin typeface="Calibri"/>
                <a:ea typeface="Calibri"/>
                <a:cs typeface="Calibri"/>
                <a:sym typeface="Calibri"/>
              </a:rPr>
              <a:t>&lt;&lt;The coloured dots refer back to the Fractions Learning Pathways. The green dots represent Unit Fractions, turquoise</a:t>
            </a:r>
            <a:r>
              <a:rPr lang="en-CA" sz="1200" b="0" i="0" u="none" strike="noStrike" cap="none" baseline="0" dirty="0">
                <a:solidFill>
                  <a:schemeClr val="dk1"/>
                </a:solidFill>
                <a:latin typeface="Calibri"/>
                <a:ea typeface="Calibri"/>
                <a:cs typeface="Calibri"/>
                <a:sym typeface="Calibri"/>
              </a:rPr>
              <a:t> is Comparing Fractions, orange is Operations with Fractions; Adding and Subtracting, and purple is Operations with Fractions: Multiplying and Dividing. The multiplying and dividing section of the Pathways is still under development.</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This slide is powerful for secondary teachers. It becomes apparent that there are many topics in the secondary curriculum that rely on fractional understanding&gt;&gt;</a:t>
            </a:r>
            <a:endParaRPr sz="1200" b="0" i="0" u="none" strike="noStrike" cap="none" dirty="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3" y="8685214"/>
            <a:ext cx="2971799" cy="457199"/>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CA" sz="1200">
                <a:solidFill>
                  <a:schemeClr val="dk1"/>
                </a:solidFill>
                <a:latin typeface="Calibri"/>
                <a:ea typeface="Calibri"/>
                <a:cs typeface="Calibri"/>
                <a:sym typeface="Calibri"/>
              </a:rPr>
              <a:pPr marL="0" marR="0" lvl="0" indent="0" algn="r" rtl="0">
                <a:spcBef>
                  <a:spcPts val="0"/>
                </a:spcBef>
                <a:buSzPct val="25000"/>
                <a:buNone/>
              </a:pPr>
              <a:t>52</a:t>
            </a:fld>
            <a:endParaRPr lang="en-CA"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9357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1" y="4343400"/>
            <a:ext cx="5486399" cy="4114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CA" sz="1200" b="0" i="0" u="none" strike="noStrike" cap="none" dirty="0">
                <a:solidFill>
                  <a:schemeClr val="dk1"/>
                </a:solidFill>
                <a:latin typeface="Calibri"/>
                <a:ea typeface="Calibri"/>
                <a:cs typeface="Calibri"/>
                <a:sym typeface="Calibri"/>
              </a:rPr>
              <a:t>&lt;&lt;The coloured dots refer back to the Fractions Learning Pathways. The green dots represent Unit Fractions, turquoise</a:t>
            </a:r>
            <a:r>
              <a:rPr lang="en-CA" sz="1200" b="0" i="0" u="none" strike="noStrike" cap="none" baseline="0" dirty="0">
                <a:solidFill>
                  <a:schemeClr val="dk1"/>
                </a:solidFill>
                <a:latin typeface="Calibri"/>
                <a:ea typeface="Calibri"/>
                <a:cs typeface="Calibri"/>
                <a:sym typeface="Calibri"/>
              </a:rPr>
              <a:t> is Comparing Fractions, orange is Operations with Fractions; Adding and Subtracting, and purple is Operations with Fractions: Multiplying and Dividing. The multiplying and dividing section of the Pathways is still under development.</a:t>
            </a:r>
          </a:p>
          <a:p>
            <a:pPr marL="0" marR="0" lvl="0" indent="0" algn="l" rtl="0">
              <a:spcBef>
                <a:spcPts val="0"/>
              </a:spcBef>
              <a:buSzPct val="25000"/>
              <a:buNone/>
            </a:pPr>
            <a:r>
              <a:rPr lang="en-CA" sz="1200" b="0" i="0" u="none" strike="noStrike" cap="none" baseline="0" dirty="0">
                <a:solidFill>
                  <a:schemeClr val="dk1"/>
                </a:solidFill>
                <a:latin typeface="Calibri"/>
                <a:ea typeface="Calibri"/>
                <a:cs typeface="Calibri"/>
                <a:sym typeface="Calibri"/>
              </a:rPr>
              <a:t>This slide is powerful for secondary teachers. It becomes apparent that there are many topics in the secondary curriculum that rely on fractional understanding&gt;&gt;</a:t>
            </a:r>
            <a:endParaRPr sz="1200" b="0" i="0" u="none" strike="noStrike" cap="none" dirty="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3" y="8685214"/>
            <a:ext cx="2971799" cy="457199"/>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CA" sz="1200">
                <a:solidFill>
                  <a:schemeClr val="dk1"/>
                </a:solidFill>
                <a:latin typeface="Calibri"/>
                <a:ea typeface="Calibri"/>
                <a:cs typeface="Calibri"/>
                <a:sym typeface="Calibri"/>
              </a:rPr>
              <a:pPr marL="0" marR="0" lvl="0" indent="0" algn="r" rtl="0">
                <a:spcBef>
                  <a:spcPts val="0"/>
                </a:spcBef>
                <a:buSzPct val="25000"/>
                <a:buNone/>
              </a:pPr>
              <a:t>53</a:t>
            </a:fld>
            <a:endParaRPr lang="en-CA"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9782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&lt;&lt;Using http://www.edugains.ca/newsite/DigitalPapers/FractionsLearningPathway/UnitFractions-F.html Provide each table with a set I Have,</a:t>
            </a:r>
            <a:r>
              <a:rPr lang="en-CA" baseline="0" dirty="0"/>
              <a:t> Who Has? cards</a:t>
            </a:r>
            <a:r>
              <a:rPr lang="en-CA" dirty="0"/>
              <a:t> (one set for 3 - 4 people)</a:t>
            </a:r>
            <a:r>
              <a:rPr lang="en-CA" baseline="0" dirty="0"/>
              <a:t> and have them play the game.&gt;&gt;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54</a:t>
            </a:fld>
            <a:endParaRPr lang="en-CA"/>
          </a:p>
        </p:txBody>
      </p:sp>
    </p:spTree>
    <p:extLst>
      <p:ext uri="{BB962C8B-B14F-4D97-AF65-F5344CB8AC3E}">
        <p14:creationId xmlns:p14="http://schemas.microsoft.com/office/powerpoint/2010/main" val="1078848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All the fractions</a:t>
            </a:r>
            <a:r>
              <a:rPr lang="en-CA" baseline="0" dirty="0"/>
              <a:t> resources are located at fractionsteaching.ca</a:t>
            </a:r>
          </a:p>
          <a:p>
            <a:r>
              <a:rPr lang="en-CA" baseline="0" dirty="0"/>
              <a:t>This includes the Paying Attention to Fractions document, support documents (4) and the Adobe Presenter which allows you to hear more about the mathematics contained within the document. As well, research summary ‘one pagers’ and complete literature reviews are located here so that you can read the research yourself. The Fractions Learning Pathway is at the top and various videos and webinars allow you to personalize your learning. There is also a digital paper on the Professional Learning journey early in the research on represent, compare, and order.</a:t>
            </a:r>
          </a:p>
          <a:p>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55</a:t>
            </a:fld>
            <a:endParaRPr lang="en-CA"/>
          </a:p>
        </p:txBody>
      </p:sp>
    </p:spTree>
    <p:extLst>
      <p:ext uri="{BB962C8B-B14F-4D97-AF65-F5344CB8AC3E}">
        <p14:creationId xmlns:p14="http://schemas.microsoft.com/office/powerpoint/2010/main" val="3061076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&lt;&lt;Create the card sorting envelopes using BLM 1.&gt;&gt;</a:t>
            </a:r>
          </a:p>
          <a:p>
            <a:r>
              <a:rPr lang="en-CA" dirty="0"/>
              <a:t> Each</a:t>
            </a:r>
            <a:r>
              <a:rPr lang="en-CA" baseline="0" dirty="0"/>
              <a:t> table</a:t>
            </a:r>
            <a:r>
              <a:rPr lang="en-CA" dirty="0"/>
              <a:t> has </a:t>
            </a:r>
            <a:r>
              <a:rPr lang="en-CA" baseline="0" dirty="0"/>
              <a:t>an envelope containing a selection of cards. As a group, you will sort the representation on each card into the different fraction constructs. Once the task has been completed, your table will compare your choices with another table and discuss any that posed a challenge.</a:t>
            </a:r>
          </a:p>
          <a:p>
            <a:r>
              <a:rPr lang="en-CA" baseline="0" dirty="0"/>
              <a:t>&lt;&lt;BLM 2 : suggested answers for facilitator&gt;&gt;</a:t>
            </a:r>
            <a:endParaRPr lang="en-CA" dirty="0"/>
          </a:p>
        </p:txBody>
      </p:sp>
      <p:sp>
        <p:nvSpPr>
          <p:cNvPr id="4" name="Slide Number Placeholder 3"/>
          <p:cNvSpPr>
            <a:spLocks noGrp="1"/>
          </p:cNvSpPr>
          <p:nvPr>
            <p:ph type="sldNum" sz="quarter" idx="10"/>
          </p:nvPr>
        </p:nvSpPr>
        <p:spPr/>
        <p:txBody>
          <a:bodyPr/>
          <a:lstStyle/>
          <a:p>
            <a:fld id="{7B4A2781-24F6-4904-BF26-7EEB4DE3DBB6}" type="slidenum">
              <a:rPr lang="en-CA" smtClean="0"/>
              <a:t>6</a:t>
            </a:fld>
            <a:endParaRPr lang="en-CA"/>
          </a:p>
        </p:txBody>
      </p:sp>
    </p:spTree>
    <p:extLst>
      <p:ext uri="{BB962C8B-B14F-4D97-AF65-F5344CB8AC3E}">
        <p14:creationId xmlns:p14="http://schemas.microsoft.com/office/powerpoint/2010/main" val="2164509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would like to highlight some key research statements to provide a bit of context to our learning today. &lt;&lt;read quote&gt;&gt; Many adults express fear and anxiety when asked to engage with fractions.</a:t>
            </a:r>
            <a:endParaRPr lang="en-US"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7</a:t>
            </a:fld>
            <a:endParaRPr lang="en-CA" dirty="0"/>
          </a:p>
        </p:txBody>
      </p:sp>
    </p:spTree>
    <p:extLst>
      <p:ext uri="{BB962C8B-B14F-4D97-AF65-F5344CB8AC3E}">
        <p14:creationId xmlns:p14="http://schemas.microsoft.com/office/powerpoint/2010/main" val="3743027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dirty="0"/>
              <a:t>&lt;&lt;read slide&gt;&gt;</a:t>
            </a:r>
          </a:p>
          <a:p>
            <a:pPr algn="l"/>
            <a:r>
              <a:rPr lang="en-US" dirty="0"/>
              <a:t>Students need to have</a:t>
            </a:r>
            <a:r>
              <a:rPr lang="en-US" baseline="0" dirty="0"/>
              <a:t> lots of experience with developing proportional reasoning and spatial reasoning </a:t>
            </a:r>
            <a:r>
              <a:rPr lang="en-US" baseline="0"/>
              <a:t>skills to </a:t>
            </a:r>
            <a:r>
              <a:rPr lang="en-US" baseline="0" dirty="0"/>
              <a:t>build a </a:t>
            </a:r>
            <a:r>
              <a:rPr lang="en-US" baseline="0"/>
              <a:t>basis for working </a:t>
            </a:r>
            <a:r>
              <a:rPr lang="en-US" baseline="0" dirty="0"/>
              <a:t>with fractions.  </a:t>
            </a:r>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8</a:t>
            </a:fld>
            <a:endParaRPr lang="en-CA"/>
          </a:p>
        </p:txBody>
      </p:sp>
    </p:spTree>
    <p:extLst>
      <p:ext uri="{BB962C8B-B14F-4D97-AF65-F5344CB8AC3E}">
        <p14:creationId xmlns:p14="http://schemas.microsoft.com/office/powerpoint/2010/main" val="1786876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&lt;&lt;read slide&gt;&gt;</a:t>
            </a:r>
          </a:p>
          <a:p>
            <a:r>
              <a:rPr lang="en-US" dirty="0"/>
              <a:t>It may be surprising</a:t>
            </a:r>
            <a:r>
              <a:rPr lang="en-US" baseline="0" dirty="0"/>
              <a:t> that fractions have such a strong impact on algebraic reasoning. Often educators underestimate the importance of fractions in students’ learning, in part because there may only be a few expectations within the curriculum for any specific grade. However, a strong foundational understanding of key concepts, including that of unit fractions, along with precise instruction such as use of powerful representations and precise language, is critical to subsequent success.</a:t>
            </a:r>
          </a:p>
          <a:p>
            <a:endParaRPr lang="en-CA" dirty="0"/>
          </a:p>
        </p:txBody>
      </p:sp>
      <p:sp>
        <p:nvSpPr>
          <p:cNvPr id="4" name="Slide Number Placeholder 3"/>
          <p:cNvSpPr>
            <a:spLocks noGrp="1"/>
          </p:cNvSpPr>
          <p:nvPr>
            <p:ph type="sldNum" sz="quarter" idx="10"/>
          </p:nvPr>
        </p:nvSpPr>
        <p:spPr/>
        <p:txBody>
          <a:bodyPr/>
          <a:lstStyle/>
          <a:p>
            <a:fld id="{33D24C38-4D8C-462A-8623-0A678AA128AD}" type="slidenum">
              <a:rPr lang="en-CA" smtClean="0"/>
              <a:pPr/>
              <a:t>9</a:t>
            </a:fld>
            <a:endParaRPr lang="en-CA"/>
          </a:p>
        </p:txBody>
      </p:sp>
    </p:spTree>
    <p:extLst>
      <p:ext uri="{BB962C8B-B14F-4D97-AF65-F5344CB8AC3E}">
        <p14:creationId xmlns:p14="http://schemas.microsoft.com/office/powerpoint/2010/main" val="3199907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chemeClr val="tx1"/>
              </a:gs>
              <a:gs pos="44000">
                <a:schemeClr val="accent5">
                  <a:lumMod val="50000"/>
                </a:schemeClr>
              </a:gs>
              <a:gs pos="100000">
                <a:srgbClr val="00B0F0"/>
              </a:gs>
            </a:gsLst>
            <a:path path="circle">
              <a:fillToRect l="100000" t="100000"/>
            </a:path>
            <a:tileRect r="-100000" b="-100000"/>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endParaRPr lang="en-CA"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p:cNvSpPr>
            <a:spLocks noGrp="1"/>
          </p:cNvSpPr>
          <p:nvPr>
            <p:ph type="dt" sz="half" idx="10"/>
          </p:nvPr>
        </p:nvSpPr>
        <p:spPr/>
        <p:txBody>
          <a:bodyPr/>
          <a:lstStyle/>
          <a:p>
            <a:fld id="{26EA52CE-53F2-44E1-BE53-080D5A98D0D8}" type="datetime1">
              <a:rPr lang="en-CA" smtClean="0"/>
              <a:t>04/23/2017</a:t>
            </a:fld>
            <a:endParaRPr lang="en-CA"/>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dirty="0"/>
              <a:t>Curriculum and Assessment Policy Branch, 2016</a:t>
            </a:r>
          </a:p>
        </p:txBody>
      </p:sp>
      <p:sp>
        <p:nvSpPr>
          <p:cNvPr id="6" name="Slide Number Placeholder 5"/>
          <p:cNvSpPr>
            <a:spLocks noGrp="1"/>
          </p:cNvSpPr>
          <p:nvPr>
            <p:ph type="sldNum" sz="quarter" idx="12"/>
          </p:nvPr>
        </p:nvSpPr>
        <p:spPr/>
        <p:txBody>
          <a:bodyPr/>
          <a:lstStyle/>
          <a:p>
            <a:fld id="{74C22EB6-A0B0-4F6F-9143-A21C47EC15A9}" type="slidenum">
              <a:rPr lang="en-CA" smtClean="0"/>
              <a:t>‹#›</a:t>
            </a:fld>
            <a:endParaRPr lang="en-CA"/>
          </a:p>
        </p:txBody>
      </p:sp>
      <p:pic>
        <p:nvPicPr>
          <p:cNvPr id="9" name="Picture 8"/>
          <p:cNvPicPr>
            <a:picLocks noChangeAspect="1"/>
          </p:cNvPicPr>
          <p:nvPr userDrawn="1"/>
        </p:nvPicPr>
        <p:blipFill>
          <a:blip r:embed="rId2"/>
          <a:stretch>
            <a:fillRect/>
          </a:stretch>
        </p:blipFill>
        <p:spPr>
          <a:xfrm>
            <a:off x="10606087" y="6341400"/>
            <a:ext cx="1495425" cy="457200"/>
          </a:xfrm>
          <a:prstGeom prst="rect">
            <a:avLst/>
          </a:prstGeom>
        </p:spPr>
      </p:pic>
    </p:spTree>
    <p:extLst>
      <p:ext uri="{BB962C8B-B14F-4D97-AF65-F5344CB8AC3E}">
        <p14:creationId xmlns:p14="http://schemas.microsoft.com/office/powerpoint/2010/main" val="1934535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ortrait with Caption">
    <p:spTree>
      <p:nvGrpSpPr>
        <p:cNvPr id="1" name=""/>
        <p:cNvGrpSpPr/>
        <p:nvPr/>
      </p:nvGrpSpPr>
      <p:grpSpPr>
        <a:xfrm>
          <a:off x="0" y="0"/>
          <a:ext cx="0" cy="0"/>
          <a:chOff x="0" y="0"/>
          <a:chExt cx="0" cy="0"/>
        </a:xfrm>
      </p:grpSpPr>
      <p:sp>
        <p:nvSpPr>
          <p:cNvPr id="24" name="Picture Placeholder 23"/>
          <p:cNvSpPr>
            <a:spLocks noGrp="1"/>
          </p:cNvSpPr>
          <p:nvPr>
            <p:ph type="pic" sz="quarter" idx="10"/>
          </p:nvPr>
        </p:nvSpPr>
        <p:spPr>
          <a:xfrm>
            <a:off x="406400" y="228600"/>
            <a:ext cx="6339840" cy="6324600"/>
          </a:xfrm>
          <a:solidFill>
            <a:schemeClr val="bg1"/>
          </a:solidFill>
          <a:ln w="34925" cap="rnd" cmpd="sng" algn="ctr">
            <a:noFill/>
            <a:prstDash val="solid"/>
          </a:ln>
        </p:spPr>
        <p:style>
          <a:lnRef idx="3">
            <a:schemeClr val="lt1"/>
          </a:lnRef>
          <a:fillRef idx="1">
            <a:schemeClr val="accent5"/>
          </a:fillRef>
          <a:effectRef idx="1">
            <a:schemeClr val="accent5"/>
          </a:effectRef>
          <a:fontRef idx="minor">
            <a:schemeClr val="lt1"/>
          </a:fontRef>
        </p:style>
        <p:txBody>
          <a:bodyPr anchor="t"/>
          <a:lstStyle>
            <a:lvl1pPr marL="342900" indent="-342900" algn="ctr" rtl="0" latinLnBrk="0">
              <a:spcBef>
                <a:spcPct val="20000"/>
              </a:spcBef>
              <a:buFontTx/>
              <a:buNone/>
              <a:defRPr lang="en-US" sz="2000" dirty="0">
                <a:solidFill>
                  <a:schemeClr val="tx2"/>
                </a:solidFill>
                <a:latin typeface="+mn-lt"/>
                <a:ea typeface="+mn-ea"/>
                <a:cs typeface="+mn-cs"/>
              </a:defRPr>
            </a:lvl1pPr>
            <a:extLst/>
          </a:lstStyle>
          <a:p>
            <a:pPr marL="342900" indent="-342900" algn="ctr" rtl="0" latinLnBrk="0">
              <a:spcBef>
                <a:spcPct val="20000"/>
              </a:spcBef>
              <a:buFontTx/>
              <a:buNone/>
            </a:pPr>
            <a:r>
              <a:rPr lang="en-CA" sz="2000">
                <a:solidFill>
                  <a:schemeClr val="tx2"/>
                </a:solidFill>
                <a:latin typeface="+mn-lt"/>
                <a:ea typeface="+mn-ea"/>
                <a:cs typeface="+mn-cs"/>
              </a:rPr>
              <a:t>Drag picture to placeholder or click icon to add</a:t>
            </a:r>
            <a:endParaRPr lang="en-US" sz="2000" dirty="0">
              <a:solidFill>
                <a:schemeClr val="tx2"/>
              </a:solidFill>
              <a:latin typeface="+mn-lt"/>
              <a:ea typeface="+mn-ea"/>
              <a:cs typeface="+mn-cs"/>
            </a:endParaRPr>
          </a:p>
        </p:txBody>
      </p:sp>
      <p:sp>
        <p:nvSpPr>
          <p:cNvPr id="25" name="Text Placeholder 24"/>
          <p:cNvSpPr>
            <a:spLocks noGrp="1"/>
          </p:cNvSpPr>
          <p:nvPr>
            <p:ph type="body" sz="quarter" idx="11" hasCustomPrompt="1"/>
          </p:nvPr>
        </p:nvSpPr>
        <p:spPr>
          <a:xfrm>
            <a:off x="6807200" y="228600"/>
            <a:ext cx="4267200" cy="3810000"/>
          </a:xfrm>
        </p:spPr>
        <p:txBody>
          <a:bodyPr tIns="91440" bIns="91440" anchor="t"/>
          <a:lstStyle>
            <a:lvl1pPr marL="0" marR="0" indent="0" algn="l">
              <a:buFontTx/>
              <a:buNone/>
              <a:defRPr sz="2000" i="0"/>
            </a:lvl1pPr>
            <a:extLst/>
          </a:lstStyle>
          <a:p>
            <a:pPr lvl="0"/>
            <a:r>
              <a:rPr lang="en-US" dirty="0"/>
              <a:t>Click to add caption</a:t>
            </a:r>
          </a:p>
        </p:txBody>
      </p:sp>
      <p:sp>
        <p:nvSpPr>
          <p:cNvPr id="7" name="Rectangle 6"/>
          <p:cNvSpPr>
            <a:spLocks noGrp="1"/>
          </p:cNvSpPr>
          <p:nvPr>
            <p:ph type="dt" sz="half" idx="12"/>
          </p:nvPr>
        </p:nvSpPr>
        <p:spPr/>
        <p:txBody>
          <a:bodyPr/>
          <a:lstStyle/>
          <a:p>
            <a:pPr algn="r"/>
            <a:fld id="{9668B50E-0B48-4566-8609-C51CF752A7DF}" type="datetimeFigureOut">
              <a:rPr lang="en-US" smtClean="0">
                <a:solidFill>
                  <a:schemeClr val="bg1"/>
                </a:solidFill>
              </a:rPr>
              <a:pPr algn="r"/>
              <a:t>4/23/2017</a:t>
            </a:fld>
            <a:endParaRPr lang="en-US" dirty="0"/>
          </a:p>
        </p:txBody>
      </p:sp>
      <p:sp>
        <p:nvSpPr>
          <p:cNvPr id="8" name="Rectangle 7"/>
          <p:cNvSpPr>
            <a:spLocks noGrp="1"/>
          </p:cNvSpPr>
          <p:nvPr>
            <p:ph type="sldNum" sz="quarter" idx="13"/>
          </p:nvPr>
        </p:nvSpPr>
        <p:spPr/>
        <p:txBody>
          <a:bodyPr/>
          <a:lstStyle/>
          <a:p>
            <a:fld id="{8A4431D5-1B33-458B-8AFD-CECCB0FA18CB}" type="slidenum">
              <a:rPr lang="en-US" smtClean="0">
                <a:solidFill>
                  <a:srgbClr val="FFFFFF"/>
                </a:solidFill>
              </a:rPr>
              <a:pPr/>
              <a:t>‹#›</a:t>
            </a:fld>
            <a:endParaRPr lang="en-US" dirty="0"/>
          </a:p>
        </p:txBody>
      </p:sp>
      <p:sp>
        <p:nvSpPr>
          <p:cNvPr id="9" name="Rectangle 8"/>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42678039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6282000"/>
            <a:ext cx="12192000" cy="576000"/>
            <a:chOff x="4512" y="6283838"/>
            <a:chExt cx="12192000" cy="576000"/>
          </a:xfrm>
        </p:grpSpPr>
        <p:sp>
          <p:nvSpPr>
            <p:cNvPr id="8" name="Rectangle 7"/>
            <p:cNvSpPr/>
            <p:nvPr userDrawn="1"/>
          </p:nvSpPr>
          <p:spPr>
            <a:xfrm>
              <a:off x="4512" y="6283838"/>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pic>
          <p:nvPicPr>
            <p:cNvPr id="9" name="Picture 8"/>
            <p:cNvPicPr>
              <a:picLocks noChangeAspect="1"/>
            </p:cNvPicPr>
            <p:nvPr userDrawn="1"/>
          </p:nvPicPr>
          <p:blipFill>
            <a:blip r:embed="rId2"/>
            <a:stretch>
              <a:fillRect/>
            </a:stretch>
          </p:blipFill>
          <p:spPr>
            <a:xfrm>
              <a:off x="10610599" y="6343238"/>
              <a:ext cx="1495425" cy="457200"/>
            </a:xfrm>
            <a:prstGeom prst="rect">
              <a:avLst/>
            </a:prstGeom>
          </p:spPr>
        </p:pic>
      </p:grpSp>
      <p:sp>
        <p:nvSpPr>
          <p:cNvPr id="2" name="Title 1"/>
          <p:cNvSpPr>
            <a:spLocks noGrp="1"/>
          </p:cNvSpPr>
          <p:nvPr>
            <p:ph type="title"/>
          </p:nvPr>
        </p:nvSpPr>
        <p:spPr/>
        <p:txBody>
          <a:bodyPr/>
          <a:lstStyle/>
          <a:p>
            <a:r>
              <a:rPr lang="en-US" dirty="0"/>
              <a:t>Click to edit Master title style</a:t>
            </a:r>
            <a:endParaRPr lang="en-CA"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0" name="Slide Number Placeholder 6"/>
          <p:cNvSpPr>
            <a:spLocks noGrp="1"/>
          </p:cNvSpPr>
          <p:nvPr>
            <p:ph type="sldNum" sz="quarter" idx="12"/>
          </p:nvPr>
        </p:nvSpPr>
        <p:spPr>
          <a:xfrm>
            <a:off x="107867" y="6359401"/>
            <a:ext cx="2743200" cy="365125"/>
          </a:xfrm>
        </p:spPr>
        <p:txBody>
          <a:bodyPr/>
          <a:lstStyle>
            <a:lvl1pPr algn="l">
              <a:defRPr>
                <a:solidFill>
                  <a:schemeClr val="accent5">
                    <a:lumMod val="50000"/>
                  </a:schemeClr>
                </a:solidFill>
              </a:defRPr>
            </a:lvl1pPr>
          </a:lstStyle>
          <a:p>
            <a:fld id="{74C22EB6-A0B0-4F6F-9143-A21C47EC15A9}" type="slidenum">
              <a:rPr lang="en-CA" smtClean="0"/>
              <a:pPr/>
              <a:t>‹#›</a:t>
            </a:fld>
            <a:endParaRPr lang="en-CA" dirty="0"/>
          </a:p>
        </p:txBody>
      </p:sp>
      <p:sp>
        <p:nvSpPr>
          <p:cNvPr id="11"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rgbClr val="00B0F0"/>
                </a:solidFill>
              </a:rPr>
              <a:t>Based upon research by Dr. Cathy Bruce, Trent University and Curriculum and Assessment Policy Branch</a:t>
            </a:r>
          </a:p>
        </p:txBody>
      </p:sp>
    </p:spTree>
    <p:extLst>
      <p:ext uri="{BB962C8B-B14F-4D97-AF65-F5344CB8AC3E}">
        <p14:creationId xmlns:p14="http://schemas.microsoft.com/office/powerpoint/2010/main" val="980169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tx1"/>
              </a:gs>
              <a:gs pos="44000">
                <a:schemeClr val="accent5">
                  <a:lumMod val="50000"/>
                </a:schemeClr>
              </a:gs>
              <a:gs pos="100000">
                <a:srgbClr val="00B0F0"/>
              </a:gs>
            </a:gsLst>
            <a:path path="circle">
              <a:fillToRect l="100000" t="100000"/>
            </a:path>
            <a:tileRect r="-100000" b="-100000"/>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pic>
        <p:nvPicPr>
          <p:cNvPr id="8" name="Picture 7"/>
          <p:cNvPicPr>
            <a:picLocks noChangeAspect="1"/>
          </p:cNvPicPr>
          <p:nvPr userDrawn="1"/>
        </p:nvPicPr>
        <p:blipFill>
          <a:blip r:embed="rId2"/>
          <a:stretch>
            <a:fillRect/>
          </a:stretch>
        </p:blipFill>
        <p:spPr>
          <a:xfrm>
            <a:off x="10606087" y="6341400"/>
            <a:ext cx="1495425" cy="457200"/>
          </a:xfrm>
          <a:prstGeom prst="rect">
            <a:avLst/>
          </a:prstGeom>
        </p:spPr>
      </p:pic>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endParaRPr lang="en-CA"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a:t>Curriculum and Assessment Policy Branch, 2016</a:t>
            </a:r>
            <a:endParaRPr lang="en-CA" dirty="0"/>
          </a:p>
        </p:txBody>
      </p:sp>
    </p:spTree>
    <p:extLst>
      <p:ext uri="{BB962C8B-B14F-4D97-AF65-F5344CB8AC3E}">
        <p14:creationId xmlns:p14="http://schemas.microsoft.com/office/powerpoint/2010/main" val="14534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pic>
        <p:nvPicPr>
          <p:cNvPr id="9" name="Picture 8"/>
          <p:cNvPicPr>
            <a:picLocks noChangeAspect="1"/>
          </p:cNvPicPr>
          <p:nvPr userDrawn="1"/>
        </p:nvPicPr>
        <p:blipFill>
          <a:blip r:embed="rId2"/>
          <a:stretch>
            <a:fillRect/>
          </a:stretch>
        </p:blipFill>
        <p:spPr>
          <a:xfrm>
            <a:off x="10606087" y="6341400"/>
            <a:ext cx="1495425" cy="457200"/>
          </a:xfrm>
          <a:prstGeom prst="rect">
            <a:avLst/>
          </a:prstGeom>
        </p:spPr>
      </p:pic>
      <p:sp>
        <p:nvSpPr>
          <p:cNvPr id="7" name="Slide Number Placeholder 6"/>
          <p:cNvSpPr>
            <a:spLocks noGrp="1"/>
          </p:cNvSpPr>
          <p:nvPr>
            <p:ph type="sldNum" sz="quarter" idx="12"/>
          </p:nvPr>
        </p:nvSpPr>
        <p:spPr>
          <a:xfrm>
            <a:off x="107867" y="6359401"/>
            <a:ext cx="2743200" cy="365125"/>
          </a:xfrm>
        </p:spPr>
        <p:txBody>
          <a:bodyPr/>
          <a:lstStyle>
            <a:lvl1pPr algn="l">
              <a:defRPr>
                <a:solidFill>
                  <a:schemeClr val="accent5">
                    <a:lumMod val="50000"/>
                  </a:schemeClr>
                </a:solidFill>
              </a:defRPr>
            </a:lvl1pPr>
          </a:lstStyle>
          <a:p>
            <a:fld id="{74C22EB6-A0B0-4F6F-9143-A21C47EC15A9}" type="slidenum">
              <a:rPr lang="en-CA" smtClean="0"/>
              <a:pPr/>
              <a:t>‹#›</a:t>
            </a:fld>
            <a:endParaRPr lang="en-CA" dirty="0"/>
          </a:p>
        </p:txBody>
      </p:sp>
      <p:sp>
        <p:nvSpPr>
          <p:cNvPr id="10"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rgbClr val="00B0F0"/>
                </a:solidFill>
              </a:rPr>
              <a:t>Based upon research by Dr. Cathy Bruce, Trent University and Curriculum and Assessment Policy Branch</a:t>
            </a:r>
          </a:p>
        </p:txBody>
      </p:sp>
    </p:spTree>
    <p:extLst>
      <p:ext uri="{BB962C8B-B14F-4D97-AF65-F5344CB8AC3E}">
        <p14:creationId xmlns:p14="http://schemas.microsoft.com/office/powerpoint/2010/main" val="55664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04F6CAD0-0A70-4721-AF16-5C85B7C3A388}" type="datetime1">
              <a:rPr lang="en-CA" smtClean="0"/>
              <a:t>04/23/2017</a:t>
            </a:fld>
            <a:endParaRPr lang="en-CA"/>
          </a:p>
        </p:txBody>
      </p:sp>
      <p:sp>
        <p:nvSpPr>
          <p:cNvPr id="8" name="Footer Placeholder 7"/>
          <p:cNvSpPr>
            <a:spLocks noGrp="1"/>
          </p:cNvSpPr>
          <p:nvPr>
            <p:ph type="ftr" sz="quarter" idx="11"/>
          </p:nvPr>
        </p:nvSpPr>
        <p:spPr/>
        <p:txBody>
          <a:bodyPr/>
          <a:lstStyle/>
          <a:p>
            <a:r>
              <a:rPr lang="en-CA"/>
              <a:t>Curriculum and Assessment Policy Branch, 2016</a:t>
            </a:r>
          </a:p>
        </p:txBody>
      </p:sp>
      <p:sp>
        <p:nvSpPr>
          <p:cNvPr id="9" name="Slide Number Placeholder 8"/>
          <p:cNvSpPr>
            <a:spLocks noGrp="1"/>
          </p:cNvSpPr>
          <p:nvPr>
            <p:ph type="sldNum" sz="quarter" idx="12"/>
          </p:nvPr>
        </p:nvSpPr>
        <p:spPr/>
        <p:txBody>
          <a:bodyPr/>
          <a:lstStyle/>
          <a:p>
            <a:fld id="{74C22EB6-A0B0-4F6F-9143-A21C47EC15A9}" type="slidenum">
              <a:rPr lang="en-CA" smtClean="0"/>
              <a:t>‹#›</a:t>
            </a:fld>
            <a:endParaRPr lang="en-CA"/>
          </a:p>
        </p:txBody>
      </p:sp>
      <p:sp>
        <p:nvSpPr>
          <p:cNvPr id="10" name="Rectangle 9"/>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13" name="Picture 12"/>
          <p:cNvPicPr>
            <a:picLocks noChangeAspect="1"/>
          </p:cNvPicPr>
          <p:nvPr userDrawn="1"/>
        </p:nvPicPr>
        <p:blipFill>
          <a:blip r:embed="rId2"/>
          <a:stretch>
            <a:fillRect/>
          </a:stretch>
        </p:blipFill>
        <p:spPr>
          <a:xfrm>
            <a:off x="10606087" y="6341400"/>
            <a:ext cx="1495425" cy="457200"/>
          </a:xfrm>
          <a:prstGeom prst="rect">
            <a:avLst/>
          </a:prstGeom>
        </p:spPr>
      </p:pic>
      <p:sp>
        <p:nvSpPr>
          <p:cNvPr id="12"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pPr/>
              <a:t>‹#›</a:t>
            </a:fld>
            <a:endParaRPr lang="en-CA" dirty="0"/>
          </a:p>
        </p:txBody>
      </p:sp>
      <p:sp>
        <p:nvSpPr>
          <p:cNvPr id="14"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rgbClr val="00B0F0"/>
                </a:solidFill>
              </a:rPr>
              <a:t>Based upon research by Dr. Cathy Bruce, Trent University and Curriculum and Assessment Policy Branch</a:t>
            </a:r>
          </a:p>
        </p:txBody>
      </p:sp>
    </p:spTree>
    <p:extLst>
      <p:ext uri="{BB962C8B-B14F-4D97-AF65-F5344CB8AC3E}">
        <p14:creationId xmlns:p14="http://schemas.microsoft.com/office/powerpoint/2010/main" val="1283724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83CBED8D-2734-4D3E-A35F-865D8D5E7317}" type="datetime1">
              <a:rPr lang="en-CA" smtClean="0"/>
              <a:t>04/23/2017</a:t>
            </a:fld>
            <a:endParaRPr lang="en-CA"/>
          </a:p>
        </p:txBody>
      </p:sp>
      <p:sp>
        <p:nvSpPr>
          <p:cNvPr id="4" name="Footer Placeholder 3"/>
          <p:cNvSpPr>
            <a:spLocks noGrp="1"/>
          </p:cNvSpPr>
          <p:nvPr>
            <p:ph type="ftr" sz="quarter" idx="11"/>
          </p:nvPr>
        </p:nvSpPr>
        <p:spPr/>
        <p:txBody>
          <a:bodyPr/>
          <a:lstStyle/>
          <a:p>
            <a:r>
              <a:rPr lang="en-CA"/>
              <a:t>Curriculum and Assessment Policy Branch, 2016</a:t>
            </a:r>
          </a:p>
        </p:txBody>
      </p:sp>
      <p:sp>
        <p:nvSpPr>
          <p:cNvPr id="5" name="Slide Number Placeholder 4"/>
          <p:cNvSpPr>
            <a:spLocks noGrp="1"/>
          </p:cNvSpPr>
          <p:nvPr>
            <p:ph type="sldNum" sz="quarter" idx="12"/>
          </p:nvPr>
        </p:nvSpPr>
        <p:spPr/>
        <p:txBody>
          <a:bodyPr/>
          <a:lstStyle/>
          <a:p>
            <a:fld id="{74C22EB6-A0B0-4F6F-9143-A21C47EC15A9}" type="slidenum">
              <a:rPr lang="en-CA" smtClean="0"/>
              <a:t>‹#›</a:t>
            </a:fld>
            <a:endParaRPr lang="en-CA"/>
          </a:p>
        </p:txBody>
      </p:sp>
      <p:sp>
        <p:nvSpPr>
          <p:cNvPr id="6" name="Rectangle 5"/>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8"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pic>
        <p:nvPicPr>
          <p:cNvPr id="9" name="Picture 8"/>
          <p:cNvPicPr>
            <a:picLocks noChangeAspect="1"/>
          </p:cNvPicPr>
          <p:nvPr userDrawn="1"/>
        </p:nvPicPr>
        <p:blipFill>
          <a:blip r:embed="rId2"/>
          <a:stretch>
            <a:fillRect/>
          </a:stretch>
        </p:blipFill>
        <p:spPr>
          <a:xfrm>
            <a:off x="10606087" y="6341400"/>
            <a:ext cx="1495425" cy="457200"/>
          </a:xfrm>
          <a:prstGeom prst="rect">
            <a:avLst/>
          </a:prstGeom>
        </p:spPr>
      </p:pic>
      <p:sp>
        <p:nvSpPr>
          <p:cNvPr id="10"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rgbClr val="00B0F0"/>
                </a:solidFill>
              </a:rPr>
              <a:t>Based upon research by Dr. Cathy Bruce, Trent University and Curriculum and Assessment Policy Branch</a:t>
            </a:r>
          </a:p>
        </p:txBody>
      </p:sp>
    </p:spTree>
    <p:extLst>
      <p:ext uri="{BB962C8B-B14F-4D97-AF65-F5344CB8AC3E}">
        <p14:creationId xmlns:p14="http://schemas.microsoft.com/office/powerpoint/2010/main" val="3243849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DDA6D7-3E5F-4C1C-97B1-4353340B1443}" type="datetime1">
              <a:rPr lang="en-CA" smtClean="0"/>
              <a:t>04/23/2017</a:t>
            </a:fld>
            <a:endParaRPr lang="en-CA"/>
          </a:p>
        </p:txBody>
      </p:sp>
      <p:sp>
        <p:nvSpPr>
          <p:cNvPr id="3" name="Footer Placeholder 2"/>
          <p:cNvSpPr>
            <a:spLocks noGrp="1"/>
          </p:cNvSpPr>
          <p:nvPr>
            <p:ph type="ftr" sz="quarter" idx="11"/>
          </p:nvPr>
        </p:nvSpPr>
        <p:spPr/>
        <p:txBody>
          <a:bodyPr/>
          <a:lstStyle/>
          <a:p>
            <a:r>
              <a:rPr lang="en-CA"/>
              <a:t>Curriculum and Assessment Policy Branch, 2016</a:t>
            </a:r>
          </a:p>
        </p:txBody>
      </p:sp>
      <p:sp>
        <p:nvSpPr>
          <p:cNvPr id="4" name="Slide Number Placeholder 3"/>
          <p:cNvSpPr>
            <a:spLocks noGrp="1"/>
          </p:cNvSpPr>
          <p:nvPr>
            <p:ph type="sldNum" sz="quarter" idx="12"/>
          </p:nvPr>
        </p:nvSpPr>
        <p:spPr/>
        <p:txBody>
          <a:bodyPr/>
          <a:lstStyle/>
          <a:p>
            <a:fld id="{74C22EB6-A0B0-4F6F-9143-A21C47EC15A9}" type="slidenum">
              <a:rPr lang="en-CA" smtClean="0"/>
              <a:t>‹#›</a:t>
            </a:fld>
            <a:endParaRPr lang="en-CA"/>
          </a:p>
        </p:txBody>
      </p:sp>
      <p:sp>
        <p:nvSpPr>
          <p:cNvPr id="5" name="Rectangle 4"/>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solidFill>
                <a:schemeClr val="accent5">
                  <a:lumMod val="50000"/>
                </a:schemeClr>
              </a:solidFill>
            </a:endParaRPr>
          </a:p>
        </p:txBody>
      </p:sp>
      <p:pic>
        <p:nvPicPr>
          <p:cNvPr id="8" name="Picture 7"/>
          <p:cNvPicPr>
            <a:picLocks noChangeAspect="1"/>
          </p:cNvPicPr>
          <p:nvPr userDrawn="1"/>
        </p:nvPicPr>
        <p:blipFill>
          <a:blip r:embed="rId2"/>
          <a:stretch>
            <a:fillRect/>
          </a:stretch>
        </p:blipFill>
        <p:spPr>
          <a:xfrm>
            <a:off x="10606087" y="6341400"/>
            <a:ext cx="1495425" cy="457200"/>
          </a:xfrm>
          <a:prstGeom prst="rect">
            <a:avLst/>
          </a:prstGeom>
        </p:spPr>
      </p:pic>
      <p:sp>
        <p:nvSpPr>
          <p:cNvPr id="7"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sp>
        <p:nvSpPr>
          <p:cNvPr id="9"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rgbClr val="00B0F0"/>
                </a:solidFill>
              </a:rPr>
              <a:t>Based upon research by Dr. Cathy Bruce, Trent University and Curriculum and Assessment Policy Branch</a:t>
            </a:r>
          </a:p>
        </p:txBody>
      </p:sp>
    </p:spTree>
    <p:extLst>
      <p:ext uri="{BB962C8B-B14F-4D97-AF65-F5344CB8AC3E}">
        <p14:creationId xmlns:p14="http://schemas.microsoft.com/office/powerpoint/2010/main" val="2516878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1F1A53-D24B-4112-A75D-9A2BEE7E9C49}" type="datetime1">
              <a:rPr lang="en-CA" smtClean="0"/>
              <a:t>04/23/2017</a:t>
            </a:fld>
            <a:endParaRPr lang="en-CA"/>
          </a:p>
        </p:txBody>
      </p:sp>
      <p:sp>
        <p:nvSpPr>
          <p:cNvPr id="6" name="Footer Placeholder 5"/>
          <p:cNvSpPr>
            <a:spLocks noGrp="1"/>
          </p:cNvSpPr>
          <p:nvPr>
            <p:ph type="ftr" sz="quarter" idx="11"/>
          </p:nvPr>
        </p:nvSpPr>
        <p:spPr/>
        <p:txBody>
          <a:bodyPr/>
          <a:lstStyle/>
          <a:p>
            <a:r>
              <a:rPr lang="en-CA"/>
              <a:t>Curriculum and Assessment Policy Branch, 2016</a:t>
            </a:r>
          </a:p>
        </p:txBody>
      </p:sp>
      <p:sp>
        <p:nvSpPr>
          <p:cNvPr id="7" name="Slide Number Placeholder 6"/>
          <p:cNvSpPr>
            <a:spLocks noGrp="1"/>
          </p:cNvSpPr>
          <p:nvPr>
            <p:ph type="sldNum" sz="quarter" idx="12"/>
          </p:nvPr>
        </p:nvSpPr>
        <p:spPr/>
        <p:txBody>
          <a:bodyPr/>
          <a:lstStyle/>
          <a:p>
            <a:fld id="{74C22EB6-A0B0-4F6F-9143-A21C47EC15A9}" type="slidenum">
              <a:rPr lang="en-CA" smtClean="0"/>
              <a:t>‹#›</a:t>
            </a:fld>
            <a:endParaRPr lang="en-CA"/>
          </a:p>
        </p:txBody>
      </p:sp>
      <p:sp>
        <p:nvSpPr>
          <p:cNvPr id="8" name="Rectangle 7"/>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11" name="Picture 10"/>
          <p:cNvPicPr>
            <a:picLocks noChangeAspect="1"/>
          </p:cNvPicPr>
          <p:nvPr userDrawn="1"/>
        </p:nvPicPr>
        <p:blipFill>
          <a:blip r:embed="rId2"/>
          <a:stretch>
            <a:fillRect/>
          </a:stretch>
        </p:blipFill>
        <p:spPr>
          <a:xfrm>
            <a:off x="10606087" y="6341400"/>
            <a:ext cx="1495425" cy="457200"/>
          </a:xfrm>
          <a:prstGeom prst="rect">
            <a:avLst/>
          </a:prstGeom>
        </p:spPr>
      </p:pic>
      <p:sp>
        <p:nvSpPr>
          <p:cNvPr id="10"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sp>
        <p:nvSpPr>
          <p:cNvPr id="12"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rgbClr val="00B0F0"/>
                </a:solidFill>
              </a:rPr>
              <a:t>Based upon research by Dr. Cathy Bruce, Trent University and Curriculum and Assessment Policy Branch</a:t>
            </a:r>
          </a:p>
        </p:txBody>
      </p:sp>
    </p:spTree>
    <p:extLst>
      <p:ext uri="{BB962C8B-B14F-4D97-AF65-F5344CB8AC3E}">
        <p14:creationId xmlns:p14="http://schemas.microsoft.com/office/powerpoint/2010/main" val="157679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68FB280C-F14C-406D-8AA4-2F45CB5E086E}" type="datetime1">
              <a:rPr lang="en-CA" smtClean="0"/>
              <a:t>04/23/2017</a:t>
            </a:fld>
            <a:endParaRPr lang="en-CA"/>
          </a:p>
        </p:txBody>
      </p:sp>
      <p:sp>
        <p:nvSpPr>
          <p:cNvPr id="6" name="Footer Placeholder 5"/>
          <p:cNvSpPr>
            <a:spLocks noGrp="1"/>
          </p:cNvSpPr>
          <p:nvPr>
            <p:ph type="ftr" sz="quarter" idx="11"/>
          </p:nvPr>
        </p:nvSpPr>
        <p:spPr/>
        <p:txBody>
          <a:bodyPr/>
          <a:lstStyle/>
          <a:p>
            <a:r>
              <a:rPr lang="en-CA"/>
              <a:t>Curriculum and Assessment Policy Branch, 2016</a:t>
            </a:r>
          </a:p>
        </p:txBody>
      </p:sp>
      <p:sp>
        <p:nvSpPr>
          <p:cNvPr id="7" name="Slide Number Placeholder 6"/>
          <p:cNvSpPr>
            <a:spLocks noGrp="1"/>
          </p:cNvSpPr>
          <p:nvPr>
            <p:ph type="sldNum" sz="quarter" idx="12"/>
          </p:nvPr>
        </p:nvSpPr>
        <p:spPr/>
        <p:txBody>
          <a:bodyPr/>
          <a:lstStyle/>
          <a:p>
            <a:fld id="{74C22EB6-A0B0-4F6F-9143-A21C47EC15A9}" type="slidenum">
              <a:rPr lang="en-CA" smtClean="0"/>
              <a:t>‹#›</a:t>
            </a:fld>
            <a:endParaRPr lang="en-CA"/>
          </a:p>
        </p:txBody>
      </p:sp>
      <p:sp>
        <p:nvSpPr>
          <p:cNvPr id="8" name="Rectangle 7"/>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11" name="Picture 10"/>
          <p:cNvPicPr>
            <a:picLocks noChangeAspect="1"/>
          </p:cNvPicPr>
          <p:nvPr userDrawn="1"/>
        </p:nvPicPr>
        <p:blipFill>
          <a:blip r:embed="rId2"/>
          <a:stretch>
            <a:fillRect/>
          </a:stretch>
        </p:blipFill>
        <p:spPr>
          <a:xfrm>
            <a:off x="10606087" y="6341400"/>
            <a:ext cx="1495425" cy="457200"/>
          </a:xfrm>
          <a:prstGeom prst="rect">
            <a:avLst/>
          </a:prstGeom>
        </p:spPr>
      </p:pic>
      <p:sp>
        <p:nvSpPr>
          <p:cNvPr id="10" name="Slide Number Placeholder 6"/>
          <p:cNvSpPr txBox="1">
            <a:spLocks/>
          </p:cNvSpPr>
          <p:nvPr userDrawn="1"/>
        </p:nvSpPr>
        <p:spPr>
          <a:xfrm>
            <a:off x="107867" y="635940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solidFill>
                  <a:schemeClr val="accent5">
                    <a:lumMod val="50000"/>
                  </a:schemeClr>
                </a:solidFill>
              </a:rPr>
              <a:pPr/>
              <a:t>‹#›</a:t>
            </a:fld>
            <a:endParaRPr lang="en-CA" dirty="0">
              <a:solidFill>
                <a:schemeClr val="accent5">
                  <a:lumMod val="50000"/>
                </a:schemeClr>
              </a:solidFill>
            </a:endParaRPr>
          </a:p>
        </p:txBody>
      </p:sp>
      <p:sp>
        <p:nvSpPr>
          <p:cNvPr id="12"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dirty="0">
                <a:solidFill>
                  <a:srgbClr val="00B0F0"/>
                </a:solidFill>
              </a:rPr>
              <a:t>Based upon research by Dr. Cathy Bruce, Trent University and Curriculum and Assessment Policy Branch</a:t>
            </a:r>
          </a:p>
        </p:txBody>
      </p:sp>
    </p:spTree>
    <p:extLst>
      <p:ext uri="{BB962C8B-B14F-4D97-AF65-F5344CB8AC3E}">
        <p14:creationId xmlns:p14="http://schemas.microsoft.com/office/powerpoint/2010/main" val="135418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980D67-9167-454C-A2C4-0B52A98D2DF6}" type="datetime1">
              <a:rPr lang="en-CA" smtClean="0"/>
              <a:t>04/23/2017</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Curriculum and Assessment Policy Branch, 2016</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22EB6-A0B0-4F6F-9143-A21C47EC15A9}" type="slidenum">
              <a:rPr lang="en-CA" smtClean="0"/>
              <a:t>‹#›</a:t>
            </a:fld>
            <a:endParaRPr lang="en-CA"/>
          </a:p>
        </p:txBody>
      </p:sp>
      <p:sp>
        <p:nvSpPr>
          <p:cNvPr id="7" name="Rectangle 6"/>
          <p:cNvSpPr/>
          <p:nvPr userDrawn="1"/>
        </p:nvSpPr>
        <p:spPr>
          <a:xfrm>
            <a:off x="0" y="6282000"/>
            <a:ext cx="12192000" cy="576000"/>
          </a:xfrm>
          <a:prstGeom prst="rect">
            <a:avLst/>
          </a:prstGeom>
          <a:gradFill flip="none" rotWithShape="1">
            <a:gsLst>
              <a:gs pos="0">
                <a:schemeClr val="tx1"/>
              </a:gs>
              <a:gs pos="44000">
                <a:schemeClr val="accent5">
                  <a:lumMod val="50000"/>
                </a:schemeClr>
              </a:gs>
              <a:gs pos="100000">
                <a:srgbClr val="00B0F0"/>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9" name="Slide Number Placeholder 6"/>
          <p:cNvSpPr txBox="1">
            <a:spLocks/>
          </p:cNvSpPr>
          <p:nvPr userDrawn="1"/>
        </p:nvSpPr>
        <p:spPr>
          <a:xfrm>
            <a:off x="107867" y="6359401"/>
            <a:ext cx="2743200" cy="365125"/>
          </a:xfrm>
          <a:prstGeom prst="rect">
            <a:avLst/>
          </a:prstGeom>
        </p:spPr>
        <p:txBody>
          <a:bodyPr/>
          <a:lstStyle>
            <a:defPPr>
              <a:defRPr lang="en-US"/>
            </a:defPPr>
            <a:lvl1pPr marL="0" algn="l" defTabSz="914400" rtl="0" eaLnBrk="1" latinLnBrk="0" hangingPunct="1">
              <a:defRPr sz="1800" kern="1200">
                <a:solidFill>
                  <a:schemeClr val="accent5">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C22EB6-A0B0-4F6F-9143-A21C47EC15A9}" type="slidenum">
              <a:rPr lang="en-CA" smtClean="0"/>
              <a:pPr/>
              <a:t>‹#›</a:t>
            </a:fld>
            <a:endParaRPr lang="en-CA" dirty="0"/>
          </a:p>
        </p:txBody>
      </p:sp>
      <p:pic>
        <p:nvPicPr>
          <p:cNvPr id="10" name="Picture 9"/>
          <p:cNvPicPr>
            <a:picLocks noChangeAspect="1"/>
          </p:cNvPicPr>
          <p:nvPr userDrawn="1"/>
        </p:nvPicPr>
        <p:blipFill>
          <a:blip r:embed="rId12"/>
          <a:stretch>
            <a:fillRect/>
          </a:stretch>
        </p:blipFill>
        <p:spPr>
          <a:xfrm>
            <a:off x="10606087" y="6341400"/>
            <a:ext cx="1495425" cy="457200"/>
          </a:xfrm>
          <a:prstGeom prst="rect">
            <a:avLst/>
          </a:prstGeom>
        </p:spPr>
      </p:pic>
      <p:sp>
        <p:nvSpPr>
          <p:cNvPr id="11" name="Footer Placeholder 3"/>
          <p:cNvSpPr txBox="1">
            <a:spLocks/>
          </p:cNvSpPr>
          <p:nvPr userDrawn="1"/>
        </p:nvSpPr>
        <p:spPr>
          <a:xfrm>
            <a:off x="0" y="6577475"/>
            <a:ext cx="1070451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400">
                <a:solidFill>
                  <a:srgbClr val="00B0F0"/>
                </a:solidFill>
              </a:rPr>
              <a:t>Based upon research by Dr. Cathy Bruce, Trent University and Curriculum and Assessment Policy Branch</a:t>
            </a:r>
            <a:endParaRPr lang="en-CA" sz="1400" dirty="0">
              <a:solidFill>
                <a:srgbClr val="00B0F0"/>
              </a:solidFill>
            </a:endParaRPr>
          </a:p>
        </p:txBody>
      </p:sp>
    </p:spTree>
    <p:extLst>
      <p:ext uri="{BB962C8B-B14F-4D97-AF65-F5344CB8AC3E}">
        <p14:creationId xmlns:p14="http://schemas.microsoft.com/office/powerpoint/2010/main" val="3298363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l" defTabSz="914400" rtl="0" eaLnBrk="1" latinLnBrk="0" hangingPunct="1">
        <a:lnSpc>
          <a:spcPct val="90000"/>
        </a:lnSpc>
        <a:spcBef>
          <a:spcPct val="0"/>
        </a:spcBef>
        <a:buNone/>
        <a:defRPr sz="4400" b="0" i="0" u="none" kern="1200">
          <a:solidFill>
            <a:schemeClr val="accent5">
              <a:lumMod val="50000"/>
            </a:schemeClr>
          </a:solidFill>
          <a:latin typeface="Trebuchet MS" panose="020B06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5">
              <a:lumMod val="50000"/>
            </a:schemeClr>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000" b="0" i="0" u="none" kern="1200">
          <a:solidFill>
            <a:schemeClr val="accent5">
              <a:lumMod val="50000"/>
            </a:schemeClr>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lumMod val="50000"/>
            </a:schemeClr>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a:solidFill>
            <a:schemeClr val="accent5">
              <a:lumMod val="50000"/>
            </a:schemeClr>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5.wmf"/><Relationship Id="rId18" Type="http://schemas.openxmlformats.org/officeDocument/2006/relationships/oleObject" Target="../embeddings/oleObject9.bin"/><Relationship Id="rId3" Type="http://schemas.openxmlformats.org/officeDocument/2006/relationships/notesSlide" Target="../notesSlides/notesSlide21.xml"/><Relationship Id="rId7" Type="http://schemas.openxmlformats.org/officeDocument/2006/relationships/image" Target="../media/image12.wmf"/><Relationship Id="rId12" Type="http://schemas.openxmlformats.org/officeDocument/2006/relationships/oleObject" Target="../embeddings/oleObject6.bin"/><Relationship Id="rId17" Type="http://schemas.openxmlformats.org/officeDocument/2006/relationships/image" Target="../media/image17.wmf"/><Relationship Id="rId2" Type="http://schemas.openxmlformats.org/officeDocument/2006/relationships/slideLayout" Target="../slideLayouts/slideLayout2.xml"/><Relationship Id="rId16" Type="http://schemas.openxmlformats.org/officeDocument/2006/relationships/oleObject" Target="../embeddings/oleObject8.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4.wmf"/><Relationship Id="rId5" Type="http://schemas.openxmlformats.org/officeDocument/2006/relationships/image" Target="../media/image11.wmf"/><Relationship Id="rId15" Type="http://schemas.openxmlformats.org/officeDocument/2006/relationships/image" Target="../media/image16.wmf"/><Relationship Id="rId10" Type="http://schemas.openxmlformats.org/officeDocument/2006/relationships/oleObject" Target="../embeddings/oleObject5.bin"/><Relationship Id="rId19" Type="http://schemas.openxmlformats.org/officeDocument/2006/relationships/image" Target="../media/image18.wmf"/><Relationship Id="rId4" Type="http://schemas.openxmlformats.org/officeDocument/2006/relationships/oleObject" Target="../embeddings/oleObject2.bin"/><Relationship Id="rId9" Type="http://schemas.openxmlformats.org/officeDocument/2006/relationships/image" Target="../media/image13.wmf"/><Relationship Id="rId1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25.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1.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2.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19.bin"/><Relationship Id="rId3" Type="http://schemas.openxmlformats.org/officeDocument/2006/relationships/notesSlide" Target="../notesSlides/notesSlide27.xml"/><Relationship Id="rId7" Type="http://schemas.openxmlformats.org/officeDocument/2006/relationships/oleObject" Target="../embeddings/oleObject14.bin"/><Relationship Id="rId12"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8.jpeg"/><Relationship Id="rId11" Type="http://schemas.openxmlformats.org/officeDocument/2006/relationships/oleObject" Target="../embeddings/oleObject17.bin"/><Relationship Id="rId5" Type="http://schemas.openxmlformats.org/officeDocument/2006/relationships/image" Target="../media/image27.jpeg"/><Relationship Id="rId15" Type="http://schemas.openxmlformats.org/officeDocument/2006/relationships/image" Target="../media/image25.wmf"/><Relationship Id="rId10" Type="http://schemas.openxmlformats.org/officeDocument/2006/relationships/oleObject" Target="../embeddings/oleObject16.bin"/><Relationship Id="rId4" Type="http://schemas.openxmlformats.org/officeDocument/2006/relationships/image" Target="../media/image26.jpeg"/><Relationship Id="rId9" Type="http://schemas.openxmlformats.org/officeDocument/2006/relationships/oleObject" Target="../embeddings/oleObject15.bin"/><Relationship Id="rId14" Type="http://schemas.openxmlformats.org/officeDocument/2006/relationships/oleObject" Target="../embeddings/oleObject20.bin"/></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3.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6.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37.png"/><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38.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39.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509" y="1741796"/>
            <a:ext cx="9144000" cy="2387600"/>
          </a:xfrm>
        </p:spPr>
        <p:txBody>
          <a:bodyPr/>
          <a:lstStyle/>
          <a:p>
            <a:r>
              <a:rPr lang="en-CA" dirty="0"/>
              <a:t>Unit Fractions</a:t>
            </a:r>
            <a:br>
              <a:rPr lang="en-CA" dirty="0"/>
            </a:br>
            <a:r>
              <a:rPr lang="en-CA" dirty="0"/>
              <a:t>Math For Teaching</a:t>
            </a:r>
          </a:p>
        </p:txBody>
      </p:sp>
    </p:spTree>
    <p:extLst>
      <p:ext uri="{BB962C8B-B14F-4D97-AF65-F5344CB8AC3E}">
        <p14:creationId xmlns:p14="http://schemas.microsoft.com/office/powerpoint/2010/main" val="12615713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Implications Beyond Childhood</a:t>
            </a:r>
            <a:endParaRPr lang="en-CA" b="1" dirty="0"/>
          </a:p>
        </p:txBody>
      </p:sp>
      <p:sp>
        <p:nvSpPr>
          <p:cNvPr id="3" name="Content Placeholder 2"/>
          <p:cNvSpPr>
            <a:spLocks noGrp="1"/>
          </p:cNvSpPr>
          <p:nvPr>
            <p:ph idx="1"/>
          </p:nvPr>
        </p:nvSpPr>
        <p:spPr>
          <a:xfrm>
            <a:off x="622977" y="2713342"/>
            <a:ext cx="11343051" cy="2276669"/>
          </a:xfrm>
        </p:spPr>
        <p:txBody>
          <a:bodyPr>
            <a:normAutofit/>
          </a:bodyPr>
          <a:lstStyle/>
          <a:p>
            <a:pPr marL="39688" indent="0" algn="ctr">
              <a:buNone/>
            </a:pPr>
            <a:r>
              <a:rPr lang="en-CA" altLang="en-US" sz="3000" i="1" dirty="0"/>
              <a:t>Adults continue to struggle with fractions concepts (</a:t>
            </a:r>
            <a:r>
              <a:rPr lang="en-CA" altLang="en-US" sz="3000" i="1" dirty="0" err="1"/>
              <a:t>Lipkus</a:t>
            </a:r>
            <a:r>
              <a:rPr lang="en-CA" altLang="en-US" sz="3000" i="1" dirty="0"/>
              <a:t>, </a:t>
            </a:r>
            <a:r>
              <a:rPr lang="en-CA" altLang="en-US" sz="3000" i="1" dirty="0" err="1"/>
              <a:t>Samsa</a:t>
            </a:r>
            <a:r>
              <a:rPr lang="en-CA" altLang="en-US" sz="3000" i="1" dirty="0"/>
              <a:t>, &amp; </a:t>
            </a:r>
            <a:r>
              <a:rPr lang="en-CA" altLang="en-US" sz="3000" i="1" dirty="0" err="1"/>
              <a:t>Rimer</a:t>
            </a:r>
            <a:r>
              <a:rPr lang="en-CA" altLang="en-US" sz="3000" i="1" dirty="0"/>
              <a:t>, 2001; Reyna &amp; Brainerd, 2007) even when fractions are important to daily work-related tasks. </a:t>
            </a:r>
          </a:p>
          <a:p>
            <a:pPr marL="39688" indent="0" algn="r">
              <a:buNone/>
            </a:pPr>
            <a:r>
              <a:rPr lang="en-CA" altLang="en-US" sz="3000" dirty="0"/>
              <a:t>(Bruce &amp; Ross, 2009)</a:t>
            </a:r>
          </a:p>
          <a:p>
            <a:endParaRPr lang="en-CA" sz="3000" dirty="0"/>
          </a:p>
        </p:txBody>
      </p:sp>
      <p:sp>
        <p:nvSpPr>
          <p:cNvPr id="4" name="Footer Placeholder 3"/>
          <p:cNvSpPr>
            <a:spLocks noGrp="1"/>
          </p:cNvSpPr>
          <p:nvPr>
            <p:ph type="ftr" sz="quarter" idx="4294967295"/>
          </p:nvPr>
        </p:nvSpPr>
        <p:spPr>
          <a:xfrm>
            <a:off x="1487488" y="6593852"/>
            <a:ext cx="10704512" cy="365125"/>
          </a:xfrm>
          <a:prstGeom prst="rect">
            <a:avLst/>
          </a:prstGeom>
        </p:spPr>
        <p:txBody>
          <a:bodyPr/>
          <a:lstStyle/>
          <a:p>
            <a:pPr algn="r"/>
            <a:r>
              <a:rPr lang="en-CA" dirty="0"/>
              <a:t>B</a:t>
            </a:r>
          </a:p>
        </p:txBody>
      </p:sp>
    </p:spTree>
    <p:extLst>
      <p:ext uri="{BB962C8B-B14F-4D97-AF65-F5344CB8AC3E}">
        <p14:creationId xmlns:p14="http://schemas.microsoft.com/office/powerpoint/2010/main" val="416147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b="1" dirty="0"/>
              <a:t>Did you hear the story….</a:t>
            </a:r>
          </a:p>
        </p:txBody>
      </p:sp>
      <p:sp>
        <p:nvSpPr>
          <p:cNvPr id="3" name="Content Placeholder 2"/>
          <p:cNvSpPr>
            <a:spLocks noGrp="1"/>
          </p:cNvSpPr>
          <p:nvPr>
            <p:ph idx="1"/>
          </p:nvPr>
        </p:nvSpPr>
        <p:spPr/>
        <p:txBody>
          <a:bodyPr>
            <a:normAutofit/>
          </a:bodyPr>
          <a:lstStyle/>
          <a:p>
            <a:r>
              <a:rPr lang="en-CA" sz="3000" dirty="0"/>
              <a:t>about the repairman who told the homeowner that they needed to get a one-third horsepower motor for their garage door because it would be more powerful than a one-half horsepower motor?</a:t>
            </a:r>
          </a:p>
          <a:p>
            <a:pPr marL="0" indent="0">
              <a:buNone/>
            </a:pPr>
            <a:endParaRPr lang="en-CA" sz="3000" dirty="0"/>
          </a:p>
          <a:p>
            <a:r>
              <a:rPr lang="en-CA" sz="3000" dirty="0"/>
              <a:t>about the Tim Horton’s employee who, when a customer ordered a coffee with ‘half cream and quarter sugar’ filled the coffee cup half full of cream?</a:t>
            </a:r>
          </a:p>
        </p:txBody>
      </p:sp>
      <p:sp>
        <p:nvSpPr>
          <p:cNvPr id="4" name="Footer Placeholder 3"/>
          <p:cNvSpPr>
            <a:spLocks noGrp="1"/>
          </p:cNvSpPr>
          <p:nvPr>
            <p:ph type="ftr" sz="quarter" idx="4294967295"/>
          </p:nvPr>
        </p:nvSpPr>
        <p:spPr>
          <a:xfrm>
            <a:off x="1487488" y="6593852"/>
            <a:ext cx="10704512" cy="365125"/>
          </a:xfrm>
          <a:prstGeom prst="rect">
            <a:avLst/>
          </a:prstGeom>
        </p:spPr>
        <p:txBody>
          <a:bodyPr/>
          <a:lstStyle/>
          <a:p>
            <a:pPr algn="r"/>
            <a:endParaRPr lang="en-CA" dirty="0"/>
          </a:p>
        </p:txBody>
      </p:sp>
    </p:spTree>
    <p:extLst>
      <p:ext uri="{BB962C8B-B14F-4D97-AF65-F5344CB8AC3E}">
        <p14:creationId xmlns:p14="http://schemas.microsoft.com/office/powerpoint/2010/main" val="145622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1487488" y="6593851"/>
            <a:ext cx="10704512" cy="365125"/>
          </a:xfrm>
          <a:prstGeom prst="rect">
            <a:avLst/>
          </a:prstGeom>
        </p:spPr>
        <p:txBody>
          <a:bodyPr/>
          <a:lstStyle/>
          <a:p>
            <a:pPr algn="r"/>
            <a:endParaRPr lang="en-CA" dirty="0"/>
          </a:p>
        </p:txBody>
      </p:sp>
      <p:sp>
        <p:nvSpPr>
          <p:cNvPr id="7" name="Rectangle 6" descr="This is a one-sixth section of a blue rectangle." title="One-Sixth"/>
          <p:cNvSpPr/>
          <p:nvPr/>
        </p:nvSpPr>
        <p:spPr>
          <a:xfrm>
            <a:off x="6848712" y="5431836"/>
            <a:ext cx="720000" cy="54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descr="This is a one-sixth section of a blue rectangle." title="One-Sixth"/>
          <p:cNvSpPr/>
          <p:nvPr/>
        </p:nvSpPr>
        <p:spPr>
          <a:xfrm>
            <a:off x="7568712" y="5431836"/>
            <a:ext cx="720000" cy="54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descr="This is a one-sixth section of a blue rectangle." title="One-Sixth"/>
          <p:cNvSpPr/>
          <p:nvPr/>
        </p:nvSpPr>
        <p:spPr>
          <a:xfrm>
            <a:off x="8288712" y="5431836"/>
            <a:ext cx="720000" cy="54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descr="This is a one-sixth section of a blue rectangle." title="One-Sixth"/>
          <p:cNvSpPr/>
          <p:nvPr/>
        </p:nvSpPr>
        <p:spPr>
          <a:xfrm>
            <a:off x="9008712" y="5431836"/>
            <a:ext cx="720000" cy="54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descr="This is a one-sixth section of a blue rectangle." title="One-Sixth"/>
          <p:cNvSpPr/>
          <p:nvPr/>
        </p:nvSpPr>
        <p:spPr>
          <a:xfrm>
            <a:off x="9728712" y="5431836"/>
            <a:ext cx="720000" cy="54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descr="This is a one-sixth section of a blue rectangle." title="One-Sixth"/>
          <p:cNvSpPr/>
          <p:nvPr/>
        </p:nvSpPr>
        <p:spPr>
          <a:xfrm>
            <a:off x="10448712" y="5431836"/>
            <a:ext cx="720000" cy="54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6" name="Object 5" descr="This is one-sixth with the number one over the number six." title="One-Sixth"/>
          <p:cNvGraphicFramePr>
            <a:graphicFrameLocks noChangeAspect="1"/>
          </p:cNvGraphicFramePr>
          <p:nvPr>
            <p:extLst>
              <p:ext uri="{D42A27DB-BD31-4B8C-83A1-F6EECF244321}">
                <p14:modId xmlns:p14="http://schemas.microsoft.com/office/powerpoint/2010/main" val="2735971642"/>
              </p:ext>
            </p:extLst>
          </p:nvPr>
        </p:nvGraphicFramePr>
        <p:xfrm>
          <a:off x="10520680" y="1853656"/>
          <a:ext cx="288032" cy="648072"/>
        </p:xfrm>
        <a:graphic>
          <a:graphicData uri="http://schemas.openxmlformats.org/presentationml/2006/ole">
            <mc:AlternateContent xmlns:mc="http://schemas.openxmlformats.org/markup-compatibility/2006">
              <mc:Choice xmlns:v="urn:schemas-microsoft-com:vml" Requires="v">
                <p:oleObj spid="_x0000_s1178" name="Equation" r:id="rId4" imgW="152334" imgH="393529" progId="Equation.3">
                  <p:embed/>
                </p:oleObj>
              </mc:Choice>
              <mc:Fallback>
                <p:oleObj name="Equation" r:id="rId4" imgW="152334"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0680" y="1853656"/>
                        <a:ext cx="288032" cy="648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descr="This is a one-sixth section of a blue rectangle." title="One-Sixth"/>
          <p:cNvSpPr/>
          <p:nvPr/>
        </p:nvSpPr>
        <p:spPr>
          <a:xfrm>
            <a:off x="11282912" y="5431836"/>
            <a:ext cx="720000" cy="54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descr="This is an image of a rectangle which represents one whole." title="Rectangle"/>
          <p:cNvSpPr/>
          <p:nvPr/>
        </p:nvSpPr>
        <p:spPr>
          <a:xfrm>
            <a:off x="6848712" y="5431836"/>
            <a:ext cx="4320000" cy="54000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descr="This is a one-sixth section of a blue rectangle." title="One-Sixth"/>
          <p:cNvSpPr>
            <a:spLocks noGrp="1"/>
          </p:cNvSpPr>
          <p:nvPr>
            <p:ph idx="1"/>
          </p:nvPr>
        </p:nvSpPr>
        <p:spPr>
          <a:xfrm>
            <a:off x="727166" y="1592543"/>
            <a:ext cx="11096972" cy="4508712"/>
          </a:xfrm>
        </p:spPr>
        <p:txBody>
          <a:bodyPr>
            <a:noAutofit/>
          </a:bodyPr>
          <a:lstStyle/>
          <a:p>
            <a:pPr marL="514350" indent="-514350">
              <a:buAutoNum type="alphaLcParenR"/>
            </a:pPr>
            <a:r>
              <a:rPr lang="en-CA" sz="3000" dirty="0"/>
              <a:t>Start in a circle </a:t>
            </a:r>
          </a:p>
          <a:p>
            <a:pPr marL="0" indent="0">
              <a:buNone/>
            </a:pPr>
            <a:r>
              <a:rPr lang="en-CA" sz="3000" dirty="0"/>
              <a:t>b) Someone in the circle choose a unit fraction, such as     </a:t>
            </a:r>
          </a:p>
          <a:p>
            <a:pPr marL="0" indent="0">
              <a:buNone/>
            </a:pPr>
            <a:r>
              <a:rPr lang="en-CA" sz="3000" dirty="0"/>
              <a:t>c) The first person in the circle will say “one one-sixth“, </a:t>
            </a:r>
          </a:p>
          <a:p>
            <a:pPr marL="0" indent="0">
              <a:buNone/>
            </a:pPr>
            <a:r>
              <a:rPr lang="en-CA" sz="3000" dirty="0"/>
              <a:t>    the second person will say “two one-sixths “, the third </a:t>
            </a:r>
          </a:p>
          <a:p>
            <a:pPr marL="0" indent="0">
              <a:buNone/>
            </a:pPr>
            <a:r>
              <a:rPr lang="en-CA" sz="3000" dirty="0"/>
              <a:t>    person will say “ three one-sixths” etc. When a </a:t>
            </a:r>
          </a:p>
          <a:p>
            <a:pPr marL="0" indent="0">
              <a:buNone/>
            </a:pPr>
            <a:r>
              <a:rPr lang="en-CA" sz="3000" dirty="0"/>
              <a:t>    person arrives at a whole number (e.g., six one-sixths) </a:t>
            </a:r>
          </a:p>
          <a:p>
            <a:pPr marL="0" indent="0">
              <a:buNone/>
            </a:pPr>
            <a:r>
              <a:rPr lang="en-CA" sz="3000" dirty="0"/>
              <a:t>    they are to stand up and say the whole number equivalent.</a:t>
            </a:r>
          </a:p>
          <a:p>
            <a:pPr marL="0" indent="0">
              <a:buNone/>
            </a:pPr>
            <a:r>
              <a:rPr lang="en-CA" sz="3000" dirty="0"/>
              <a:t>d) Be sure to count well past one</a:t>
            </a:r>
          </a:p>
        </p:txBody>
      </p:sp>
      <p:sp>
        <p:nvSpPr>
          <p:cNvPr id="2" name="Title 1"/>
          <p:cNvSpPr>
            <a:spLocks noGrp="1"/>
          </p:cNvSpPr>
          <p:nvPr>
            <p:ph type="title"/>
          </p:nvPr>
        </p:nvSpPr>
        <p:spPr>
          <a:xfrm>
            <a:off x="727167" y="825120"/>
            <a:ext cx="10972800" cy="1143000"/>
          </a:xfrm>
        </p:spPr>
        <p:txBody>
          <a:bodyPr>
            <a:noAutofit/>
          </a:bodyPr>
          <a:lstStyle/>
          <a:p>
            <a:pPr algn="ctr"/>
            <a:r>
              <a:rPr lang="en-CA" dirty="0"/>
              <a:t> </a:t>
            </a:r>
            <a:r>
              <a:rPr lang="en-CA" b="1" dirty="0"/>
              <a:t>Unit Fractions Counting Game</a:t>
            </a:r>
            <a:r>
              <a:rPr lang="en-CA" dirty="0"/>
              <a:t/>
            </a:r>
            <a:br>
              <a:rPr lang="en-CA" dirty="0"/>
            </a:br>
            <a:endParaRPr lang="en-CA" dirty="0"/>
          </a:p>
        </p:txBody>
      </p:sp>
    </p:spTree>
    <p:extLst>
      <p:ext uri="{BB962C8B-B14F-4D97-AF65-F5344CB8AC3E}">
        <p14:creationId xmlns:p14="http://schemas.microsoft.com/office/powerpoint/2010/main" val="24934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b="1" dirty="0"/>
              <a:t>Adaptations and Connections</a:t>
            </a:r>
            <a:endParaRPr lang="en-US" b="1" dirty="0"/>
          </a:p>
        </p:txBody>
      </p:sp>
      <p:sp>
        <p:nvSpPr>
          <p:cNvPr id="3" name="Content Placeholder 2"/>
          <p:cNvSpPr>
            <a:spLocks noGrp="1"/>
          </p:cNvSpPr>
          <p:nvPr>
            <p:ph idx="1"/>
          </p:nvPr>
        </p:nvSpPr>
        <p:spPr/>
        <p:txBody>
          <a:bodyPr>
            <a:normAutofit/>
          </a:bodyPr>
          <a:lstStyle/>
          <a:p>
            <a:r>
              <a:rPr lang="en-CA" sz="3000" dirty="0"/>
              <a:t>Select a unit fraction so that you can count around the circle once and end between 1 and 2</a:t>
            </a:r>
          </a:p>
          <a:p>
            <a:pPr marL="0" indent="0">
              <a:buNone/>
            </a:pPr>
            <a:endParaRPr lang="en-CA" sz="3000" dirty="0"/>
          </a:p>
          <a:p>
            <a:r>
              <a:rPr lang="en-CA" sz="3000" dirty="0"/>
              <a:t>Select a unit fraction so that you can count around the circle twice and end between 1 and 2</a:t>
            </a:r>
          </a:p>
          <a:p>
            <a:pPr marL="0" indent="0">
              <a:buNone/>
            </a:pPr>
            <a:endParaRPr lang="en-CA" sz="3000" dirty="0"/>
          </a:p>
          <a:p>
            <a:r>
              <a:rPr lang="en-CA" sz="3000" dirty="0"/>
              <a:t>Select a unit fraction so that you can count around the circle once and end at a number less than one-fourth</a:t>
            </a:r>
          </a:p>
        </p:txBody>
      </p:sp>
      <p:sp>
        <p:nvSpPr>
          <p:cNvPr id="4" name="Footer Placeholder 3"/>
          <p:cNvSpPr>
            <a:spLocks noGrp="1"/>
          </p:cNvSpPr>
          <p:nvPr>
            <p:ph type="ftr" sz="quarter" idx="3"/>
          </p:nvPr>
        </p:nvSpPr>
        <p:spPr/>
        <p:txBody>
          <a:bodyPr/>
          <a:lstStyle/>
          <a:p>
            <a:pPr algn="r" defTabSz="685800"/>
            <a:endParaRPr lang="en-CA" sz="1350" kern="0" dirty="0">
              <a:solidFill>
                <a:sysClr val="windowText" lastClr="000000"/>
              </a:solidFill>
            </a:endParaRPr>
          </a:p>
        </p:txBody>
      </p:sp>
    </p:spTree>
    <p:extLst>
      <p:ext uri="{BB962C8B-B14F-4D97-AF65-F5344CB8AC3E}">
        <p14:creationId xmlns:p14="http://schemas.microsoft.com/office/powerpoint/2010/main" val="5850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b="1" dirty="0"/>
              <a:t>fractionslearningpathways.ca</a:t>
            </a:r>
          </a:p>
        </p:txBody>
      </p:sp>
      <p:pic>
        <p:nvPicPr>
          <p:cNvPr id="13" name="Content Placeholder 12" descr="This is a graphic that has 16 white rhombuses overlying three larger rectangles, a green one on the left, a blue one in the middle and an orange one on the right." title="Fractions Learning Pathway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30823" y="1376654"/>
            <a:ext cx="8326171" cy="4897437"/>
          </a:xfrm>
        </p:spPr>
      </p:pic>
    </p:spTree>
    <p:extLst>
      <p:ext uri="{BB962C8B-B14F-4D97-AF65-F5344CB8AC3E}">
        <p14:creationId xmlns:p14="http://schemas.microsoft.com/office/powerpoint/2010/main" val="39728705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b="1" dirty="0"/>
              <a:t>Unit C: Fractions Counting Game</a:t>
            </a:r>
          </a:p>
        </p:txBody>
      </p:sp>
      <p:pic>
        <p:nvPicPr>
          <p:cNvPr id="5" name="Content Placeholder 4" descr="This is a screen shot of a units fractions counting game lesson plan." title="Lesson Plan"/>
          <p:cNvPicPr>
            <a:picLocks noGrp="1" noChangeAspect="1"/>
          </p:cNvPicPr>
          <p:nvPr>
            <p:ph idx="1"/>
          </p:nvPr>
        </p:nvPicPr>
        <p:blipFill rotWithShape="1">
          <a:blip r:embed="rId3"/>
          <a:stretch/>
        </p:blipFill>
        <p:spPr>
          <a:xfrm>
            <a:off x="4655455" y="1825625"/>
            <a:ext cx="2881090" cy="4351338"/>
          </a:xfrm>
          <a:prstGeom prst="rect">
            <a:avLst/>
          </a:prstGeom>
        </p:spPr>
      </p:pic>
      <p:sp>
        <p:nvSpPr>
          <p:cNvPr id="4" name="Slide Number Placeholder 3"/>
          <p:cNvSpPr>
            <a:spLocks noGrp="1"/>
          </p:cNvSpPr>
          <p:nvPr>
            <p:ph type="sldNum" sz="quarter" idx="12"/>
          </p:nvPr>
        </p:nvSpPr>
        <p:spPr/>
        <p:txBody>
          <a:bodyPr/>
          <a:lstStyle/>
          <a:p>
            <a:fld id="{74C22EB6-A0B0-4F6F-9143-A21C47EC15A9}" type="slidenum">
              <a:rPr lang="en-CA" smtClean="0"/>
              <a:pPr/>
              <a:t>15</a:t>
            </a:fld>
            <a:endParaRPr lang="en-CA" dirty="0"/>
          </a:p>
        </p:txBody>
      </p:sp>
    </p:spTree>
    <p:extLst>
      <p:ext uri="{BB962C8B-B14F-4D97-AF65-F5344CB8AC3E}">
        <p14:creationId xmlns:p14="http://schemas.microsoft.com/office/powerpoint/2010/main" val="3185938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53" name="Picture 85" descr="This is two-fifths written as 2 over 5." title="Two-fifth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5542" y="3639344"/>
            <a:ext cx="3810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50" name="Picture 82" descr="This is one quarter and one half writter as one over four and one over two." title="One quarter and one hal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2842" y="2747130"/>
            <a:ext cx="7874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p:txBody>
          <a:bodyPr>
            <a:noAutofit/>
          </a:bodyPr>
          <a:lstStyle/>
          <a:p>
            <a:r>
              <a:rPr lang="en-CA" sz="3000" dirty="0"/>
              <a:t>Students should have the experience of composing and decomposing part-whole fractions using unit fractions: </a:t>
            </a:r>
          </a:p>
          <a:p>
            <a:pPr marL="0" indent="0">
              <a:buNone/>
            </a:pPr>
            <a:r>
              <a:rPr lang="en-CA" sz="3000" dirty="0"/>
              <a:t>	e.g., </a:t>
            </a:r>
          </a:p>
          <a:p>
            <a:pPr marL="0" indent="0">
              <a:buNone/>
            </a:pPr>
            <a:r>
              <a:rPr lang="en-CA" sz="3000" dirty="0"/>
              <a:t>	</a:t>
            </a:r>
          </a:p>
          <a:p>
            <a:pPr marL="0" indent="0">
              <a:buNone/>
            </a:pPr>
            <a:r>
              <a:rPr lang="en-CA" sz="3000" dirty="0"/>
              <a:t>	</a:t>
            </a:r>
            <a:r>
              <a:rPr lang="en-US" sz="3000" dirty="0"/>
              <a:t>e.g.,	</a:t>
            </a:r>
            <a:r>
              <a:rPr lang="en-US" sz="3000" b="1" dirty="0"/>
              <a:t>     </a:t>
            </a:r>
            <a:r>
              <a:rPr lang="en-US" sz="3000" dirty="0"/>
              <a:t>is</a:t>
            </a:r>
            <a:r>
              <a:rPr lang="en-US" sz="3000" b="1" dirty="0"/>
              <a:t> ‘2 one-fifth units’ </a:t>
            </a:r>
          </a:p>
          <a:p>
            <a:r>
              <a:rPr lang="en-US" sz="3000" dirty="0"/>
              <a:t>Use of unit fractions allows students to make connections between the different number systems and “provides a catalyst for students’ transition from whole to rational numbers” (Charalambous et al., 2010)</a:t>
            </a:r>
          </a:p>
        </p:txBody>
      </p:sp>
      <p:sp>
        <p:nvSpPr>
          <p:cNvPr id="62465" name="Rectangle 2"/>
          <p:cNvSpPr>
            <a:spLocks noGrp="1" noChangeArrowheads="1"/>
          </p:cNvSpPr>
          <p:nvPr>
            <p:ph type="title"/>
          </p:nvPr>
        </p:nvSpPr>
        <p:spPr/>
        <p:txBody>
          <a:bodyPr>
            <a:normAutofit/>
          </a:bodyPr>
          <a:lstStyle/>
          <a:p>
            <a:pPr algn="ctr" eaLnBrk="1" hangingPunct="1"/>
            <a:r>
              <a:rPr lang="en-US" altLang="en-US" dirty="0">
                <a:solidFill>
                  <a:srgbClr val="82BC00"/>
                </a:solidFill>
              </a:rPr>
              <a:t> </a:t>
            </a:r>
            <a:r>
              <a:rPr lang="en-US" altLang="en-US" b="1" dirty="0"/>
              <a:t>Explicit Instruction of Unit Fractions</a:t>
            </a:r>
          </a:p>
        </p:txBody>
      </p:sp>
    </p:spTree>
    <p:extLst>
      <p:ext uri="{BB962C8B-B14F-4D97-AF65-F5344CB8AC3E}">
        <p14:creationId xmlns:p14="http://schemas.microsoft.com/office/powerpoint/2010/main" val="28225078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5" name="Shape 385" descr="This is an equation showing the addition of 2a plus 3a." title="Algebra"/>
          <p:cNvPicPr preferRelativeResize="0"/>
          <p:nvPr/>
        </p:nvPicPr>
        <p:blipFill rotWithShape="1">
          <a:blip r:embed="rId3">
            <a:alphaModFix/>
          </a:blip>
          <a:srcRect r="70844"/>
          <a:stretch/>
        </p:blipFill>
        <p:spPr>
          <a:xfrm>
            <a:off x="8478628" y="3611792"/>
            <a:ext cx="3580165" cy="1442618"/>
          </a:xfrm>
          <a:prstGeom prst="rect">
            <a:avLst/>
          </a:prstGeom>
          <a:noFill/>
          <a:ln w="9525" cap="flat" cmpd="sng">
            <a:solidFill>
              <a:srgbClr val="0090A6"/>
            </a:solidFill>
            <a:prstDash val="solid"/>
            <a:miter/>
            <a:headEnd type="none" w="med" len="med"/>
            <a:tailEnd type="none" w="med" len="med"/>
          </a:ln>
        </p:spPr>
      </p:pic>
      <p:sp>
        <p:nvSpPr>
          <p:cNvPr id="389" name="Shape 389"/>
          <p:cNvSpPr/>
          <p:nvPr/>
        </p:nvSpPr>
        <p:spPr>
          <a:xfrm>
            <a:off x="4530730" y="4840578"/>
            <a:ext cx="3769753" cy="1339504"/>
          </a:xfrm>
          <a:prstGeom prst="rect">
            <a:avLst/>
          </a:prstGeom>
          <a:solidFill>
            <a:srgbClr val="C5F7FF"/>
          </a:solidFill>
          <a:ln w="25400" cap="flat" cmpd="sng">
            <a:solidFill>
              <a:srgbClr val="008CA2"/>
            </a:solidFill>
            <a:prstDash val="solid"/>
            <a:round/>
            <a:headEnd type="none" w="med" len="med"/>
            <a:tailEnd type="none" w="med" len="med"/>
          </a:ln>
        </p:spPr>
        <p:txBody>
          <a:bodyPr lIns="36000" tIns="36000" rIns="36000" bIns="36000" anchor="ctr" anchorCtr="0">
            <a:noAutofit/>
          </a:bodyPr>
          <a:lstStyle/>
          <a:p>
            <a:pPr>
              <a:buSzPct val="25000"/>
              <a:defRPr/>
            </a:pPr>
            <a:r>
              <a:rPr lang="en-CA" kern="0" dirty="0">
                <a:solidFill>
                  <a:schemeClr val="dk2"/>
                </a:solidFill>
                <a:latin typeface="Calibri"/>
                <a:ea typeface="Calibri"/>
                <a:cs typeface="Calibri"/>
                <a:sym typeface="Calibri"/>
              </a:rPr>
              <a:t>Technology</a:t>
            </a:r>
          </a:p>
          <a:p>
            <a:pPr>
              <a:buSzPct val="25000"/>
              <a:tabLst>
                <a:tab pos="2152650" algn="l"/>
                <a:tab pos="2601913" algn="l"/>
              </a:tabLst>
              <a:defRPr/>
            </a:pPr>
            <a:r>
              <a:rPr lang="en-CA" kern="0" dirty="0">
                <a:solidFill>
                  <a:schemeClr val="dk2"/>
                </a:solidFill>
                <a:latin typeface="Calibri"/>
                <a:ea typeface="Calibri"/>
                <a:cs typeface="Calibri"/>
                <a:sym typeface="Calibri"/>
              </a:rPr>
              <a:t>2 inches + 3 inches 	2 	inch units</a:t>
            </a:r>
          </a:p>
          <a:p>
            <a:pPr>
              <a:buSzPct val="25000"/>
              <a:tabLst>
                <a:tab pos="1800225" algn="l"/>
                <a:tab pos="1970088" algn="l"/>
                <a:tab pos="2601913" algn="l"/>
              </a:tabLst>
              <a:defRPr/>
            </a:pPr>
            <a:r>
              <a:rPr lang="en-CA" kern="0" dirty="0">
                <a:solidFill>
                  <a:schemeClr val="dk2"/>
                </a:solidFill>
                <a:latin typeface="Calibri"/>
                <a:ea typeface="Calibri"/>
                <a:cs typeface="Calibri"/>
                <a:sym typeface="Calibri"/>
              </a:rPr>
              <a:t>       		</a:t>
            </a:r>
            <a:r>
              <a:rPr lang="en-CA" u="sng" kern="0" dirty="0">
                <a:solidFill>
                  <a:schemeClr val="dk2"/>
                </a:solidFill>
                <a:latin typeface="Calibri"/>
                <a:ea typeface="Calibri"/>
                <a:cs typeface="Calibri"/>
                <a:sym typeface="Calibri"/>
              </a:rPr>
              <a:t>+ 3 	inch units</a:t>
            </a:r>
          </a:p>
          <a:p>
            <a:pPr>
              <a:buSzPct val="25000"/>
              <a:tabLst>
                <a:tab pos="2152650" algn="l"/>
                <a:tab pos="2601913" algn="l"/>
              </a:tabLst>
              <a:defRPr/>
            </a:pPr>
            <a:r>
              <a:rPr lang="en-CA" kern="0" dirty="0">
                <a:solidFill>
                  <a:schemeClr val="dk2"/>
                </a:solidFill>
                <a:latin typeface="Calibri"/>
                <a:ea typeface="Calibri"/>
                <a:cs typeface="Calibri"/>
                <a:sym typeface="Calibri"/>
              </a:rPr>
              <a:t>	5 	inch units</a:t>
            </a:r>
          </a:p>
          <a:p>
            <a:pPr>
              <a:buSzPct val="25000"/>
              <a:tabLst>
                <a:tab pos="1970088" algn="l"/>
              </a:tabLst>
              <a:defRPr/>
            </a:pPr>
            <a:r>
              <a:rPr lang="en-CA" kern="0" dirty="0">
                <a:solidFill>
                  <a:schemeClr val="dk2"/>
                </a:solidFill>
                <a:latin typeface="Calibri"/>
                <a:ea typeface="Calibri"/>
                <a:cs typeface="Calibri"/>
                <a:sym typeface="Calibri"/>
              </a:rPr>
              <a:t>	= 5 inches</a:t>
            </a:r>
          </a:p>
        </p:txBody>
      </p:sp>
      <p:sp>
        <p:nvSpPr>
          <p:cNvPr id="388" name="Shape 388"/>
          <p:cNvSpPr/>
          <p:nvPr/>
        </p:nvSpPr>
        <p:spPr>
          <a:xfrm>
            <a:off x="701680" y="4840578"/>
            <a:ext cx="3650905" cy="1339504"/>
          </a:xfrm>
          <a:prstGeom prst="rect">
            <a:avLst/>
          </a:prstGeom>
          <a:solidFill>
            <a:srgbClr val="C5F7FF"/>
          </a:solidFill>
          <a:ln w="25400" cap="flat" cmpd="sng">
            <a:solidFill>
              <a:srgbClr val="008CA2"/>
            </a:solidFill>
            <a:prstDash val="solid"/>
            <a:round/>
            <a:headEnd type="none" w="med" len="med"/>
            <a:tailEnd type="none" w="med" len="med"/>
          </a:ln>
        </p:spPr>
        <p:txBody>
          <a:bodyPr lIns="36000" tIns="36000" rIns="36000" bIns="36000" anchor="ctr" anchorCtr="0">
            <a:noAutofit/>
          </a:bodyPr>
          <a:lstStyle/>
          <a:p>
            <a:pPr>
              <a:buSzPct val="25000"/>
              <a:defRPr/>
            </a:pPr>
            <a:r>
              <a:rPr lang="en-CA" kern="0" dirty="0">
                <a:solidFill>
                  <a:schemeClr val="dk2"/>
                </a:solidFill>
                <a:latin typeface="Calibri"/>
                <a:ea typeface="Calibri"/>
                <a:cs typeface="Calibri"/>
                <a:sym typeface="Calibri"/>
              </a:rPr>
              <a:t>Foods</a:t>
            </a:r>
          </a:p>
          <a:p>
            <a:pPr>
              <a:buSzPct val="25000"/>
              <a:tabLst>
                <a:tab pos="1800225" algn="l"/>
                <a:tab pos="2419350" algn="l"/>
              </a:tabLst>
              <a:defRPr/>
            </a:pPr>
            <a:r>
              <a:rPr lang="en-CA" kern="0" dirty="0">
                <a:solidFill>
                  <a:schemeClr val="dk2"/>
                </a:solidFill>
                <a:latin typeface="Calibri"/>
                <a:ea typeface="Calibri"/>
                <a:cs typeface="Calibri"/>
                <a:sym typeface="Calibri"/>
              </a:rPr>
              <a:t>2 cups + 3 cups 	2 	cup units</a:t>
            </a:r>
          </a:p>
          <a:p>
            <a:pPr>
              <a:buSzPct val="25000"/>
              <a:tabLst>
                <a:tab pos="1701800" algn="l"/>
                <a:tab pos="2419350" algn="l"/>
              </a:tabLst>
              <a:defRPr/>
            </a:pPr>
            <a:r>
              <a:rPr lang="en-CA" kern="0" dirty="0">
                <a:solidFill>
                  <a:schemeClr val="dk2"/>
                </a:solidFill>
                <a:latin typeface="Calibri"/>
                <a:ea typeface="Calibri"/>
                <a:cs typeface="Calibri"/>
                <a:sym typeface="Calibri"/>
              </a:rPr>
              <a:t>       	</a:t>
            </a:r>
            <a:r>
              <a:rPr lang="en-CA" u="sng" kern="0" dirty="0">
                <a:solidFill>
                  <a:schemeClr val="dk2"/>
                </a:solidFill>
                <a:latin typeface="Calibri"/>
                <a:ea typeface="Calibri"/>
                <a:cs typeface="Calibri"/>
                <a:sym typeface="Calibri"/>
              </a:rPr>
              <a:t>+ 3 	cup units</a:t>
            </a:r>
          </a:p>
          <a:p>
            <a:pPr>
              <a:buSzPct val="25000"/>
              <a:tabLst>
                <a:tab pos="1800225" algn="l"/>
                <a:tab pos="2419350" algn="l"/>
              </a:tabLst>
              <a:defRPr/>
            </a:pPr>
            <a:r>
              <a:rPr lang="en-CA" kern="0" dirty="0">
                <a:solidFill>
                  <a:schemeClr val="dk2"/>
                </a:solidFill>
                <a:latin typeface="Calibri"/>
                <a:ea typeface="Calibri"/>
                <a:cs typeface="Calibri"/>
                <a:sym typeface="Calibri"/>
              </a:rPr>
              <a:t>	5 	cup units</a:t>
            </a:r>
          </a:p>
          <a:p>
            <a:pPr>
              <a:buSzPct val="25000"/>
              <a:tabLst>
                <a:tab pos="1701800" algn="l"/>
              </a:tabLst>
              <a:defRPr/>
            </a:pPr>
            <a:r>
              <a:rPr lang="en-CA" kern="0" dirty="0">
                <a:solidFill>
                  <a:schemeClr val="dk2"/>
                </a:solidFill>
                <a:latin typeface="Calibri"/>
                <a:ea typeface="Calibri"/>
                <a:cs typeface="Calibri"/>
                <a:sym typeface="Calibri"/>
              </a:rPr>
              <a:t>	= 5 cups</a:t>
            </a:r>
          </a:p>
        </p:txBody>
      </p:sp>
      <p:pic>
        <p:nvPicPr>
          <p:cNvPr id="383" name="Shape 383" descr="This is an equation showing the addition of decimal numbers." title="Decimal Numbers"/>
          <p:cNvPicPr preferRelativeResize="0">
            <a:picLocks noGrp="1"/>
          </p:cNvPicPr>
          <p:nvPr>
            <p:ph type="body" idx="1"/>
          </p:nvPr>
        </p:nvPicPr>
        <p:blipFill rotWithShape="1">
          <a:blip r:embed="rId4">
            <a:alphaModFix/>
          </a:blip>
          <a:srcRect t="54097" r="78007"/>
          <a:stretch/>
        </p:blipFill>
        <p:spPr>
          <a:xfrm>
            <a:off x="6164707" y="2128397"/>
            <a:ext cx="2537649" cy="1359596"/>
          </a:xfrm>
          <a:prstGeom prst="rect">
            <a:avLst/>
          </a:prstGeom>
          <a:noFill/>
          <a:ln w="9525" cap="flat" cmpd="sng">
            <a:solidFill>
              <a:srgbClr val="0090A6"/>
            </a:solidFill>
            <a:prstDash val="solid"/>
            <a:miter/>
            <a:headEnd type="none" w="med" len="med"/>
            <a:tailEnd type="none" w="med" len="med"/>
          </a:ln>
        </p:spPr>
      </p:pic>
      <p:pic>
        <p:nvPicPr>
          <p:cNvPr id="384" name="Shape 384" descr="This is an equatioin showing the addition of fractions." title="Fractions"/>
          <p:cNvPicPr preferRelativeResize="0"/>
          <p:nvPr/>
        </p:nvPicPr>
        <p:blipFill rotWithShape="1">
          <a:blip r:embed="rId5">
            <a:alphaModFix/>
          </a:blip>
          <a:srcRect r="76018"/>
          <a:stretch/>
        </p:blipFill>
        <p:spPr>
          <a:xfrm>
            <a:off x="3190038" y="2142862"/>
            <a:ext cx="2863718" cy="2507396"/>
          </a:xfrm>
          <a:prstGeom prst="rect">
            <a:avLst/>
          </a:prstGeom>
          <a:noFill/>
          <a:ln w="9525" cap="flat" cmpd="sng">
            <a:solidFill>
              <a:srgbClr val="0090A6"/>
            </a:solidFill>
            <a:prstDash val="solid"/>
            <a:miter/>
            <a:headEnd type="none" w="med" len="med"/>
            <a:tailEnd type="none" w="med" len="med"/>
          </a:ln>
        </p:spPr>
      </p:pic>
      <p:pic>
        <p:nvPicPr>
          <p:cNvPr id="386" name="Shape 386" descr="This is an equation showing the addition of whole numbers." title="Whole Numbers"/>
          <p:cNvPicPr preferRelativeResize="0"/>
          <p:nvPr/>
        </p:nvPicPr>
        <p:blipFill rotWithShape="1">
          <a:blip r:embed="rId6">
            <a:alphaModFix/>
          </a:blip>
          <a:srcRect r="25656" b="5340"/>
          <a:stretch/>
        </p:blipFill>
        <p:spPr>
          <a:xfrm>
            <a:off x="701680" y="2169195"/>
            <a:ext cx="2377407" cy="1442597"/>
          </a:xfrm>
          <a:prstGeom prst="rect">
            <a:avLst/>
          </a:prstGeom>
          <a:noFill/>
          <a:ln w="9525" cap="flat" cmpd="sng">
            <a:solidFill>
              <a:srgbClr val="0090A6"/>
            </a:solidFill>
            <a:prstDash val="solid"/>
            <a:miter/>
            <a:headEnd type="none" w="med" len="med"/>
            <a:tailEnd type="none" w="med" len="med"/>
          </a:ln>
        </p:spPr>
      </p:pic>
      <p:sp>
        <p:nvSpPr>
          <p:cNvPr id="387" name="Shape 387"/>
          <p:cNvSpPr txBox="1"/>
          <p:nvPr/>
        </p:nvSpPr>
        <p:spPr>
          <a:xfrm>
            <a:off x="887744" y="1101656"/>
            <a:ext cx="11055727" cy="646331"/>
          </a:xfrm>
          <a:prstGeom prst="rect">
            <a:avLst/>
          </a:prstGeom>
          <a:noFill/>
          <a:ln>
            <a:noFill/>
          </a:ln>
        </p:spPr>
        <p:txBody>
          <a:bodyPr lIns="91425" tIns="45700" rIns="91425" bIns="45700" anchor="t" anchorCtr="0">
            <a:noAutofit/>
          </a:bodyPr>
          <a:lstStyle/>
          <a:p>
            <a:pPr marL="68580" indent="-5080">
              <a:buSzPct val="25000"/>
              <a:defRPr/>
            </a:pPr>
            <a:r>
              <a:rPr lang="en-CA" sz="3000" kern="0" dirty="0">
                <a:solidFill>
                  <a:schemeClr val="dk2"/>
                </a:solidFill>
                <a:latin typeface="Calibri"/>
                <a:ea typeface="Calibri"/>
                <a:cs typeface="Calibri"/>
                <a:sym typeface="Calibri"/>
              </a:rPr>
              <a:t>It allows students to connect their understanding of operations across number systems.</a:t>
            </a:r>
          </a:p>
        </p:txBody>
      </p:sp>
      <p:sp>
        <p:nvSpPr>
          <p:cNvPr id="382" name="Shape 382"/>
          <p:cNvSpPr txBox="1">
            <a:spLocks noGrp="1"/>
          </p:cNvSpPr>
          <p:nvPr>
            <p:ph type="title"/>
          </p:nvPr>
        </p:nvSpPr>
        <p:spPr>
          <a:xfrm>
            <a:off x="2527132" y="281821"/>
            <a:ext cx="7024744" cy="1143000"/>
          </a:xfrm>
          <a:prstGeom prst="rect">
            <a:avLst/>
          </a:prstGeom>
        </p:spPr>
        <p:txBody>
          <a:bodyPr vert="horz" lIns="91440" tIns="45720" rIns="91440" bIns="45720" rtlCol="0" anchor="ctr">
            <a:normAutofit/>
          </a:bodyPr>
          <a:lstStyle/>
          <a:p>
            <a:pPr algn="ctr"/>
            <a:r>
              <a:rPr lang="en-CA" b="1" dirty="0">
                <a:sym typeface="Calibri"/>
              </a:rPr>
              <a:t>Unit Thinking is Powerful</a:t>
            </a:r>
          </a:p>
        </p:txBody>
      </p:sp>
    </p:spTree>
    <p:extLst>
      <p:ext uri="{BB962C8B-B14F-4D97-AF65-F5344CB8AC3E}">
        <p14:creationId xmlns:p14="http://schemas.microsoft.com/office/powerpoint/2010/main" val="3025244845"/>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b="1" dirty="0"/>
              <a:t>Important things to remember</a:t>
            </a:r>
          </a:p>
        </p:txBody>
      </p:sp>
      <p:sp>
        <p:nvSpPr>
          <p:cNvPr id="3" name="Content Placeholder 2"/>
          <p:cNvSpPr>
            <a:spLocks noGrp="1"/>
          </p:cNvSpPr>
          <p:nvPr>
            <p:ph idx="1"/>
          </p:nvPr>
        </p:nvSpPr>
        <p:spPr/>
        <p:txBody>
          <a:bodyPr>
            <a:normAutofit/>
          </a:bodyPr>
          <a:lstStyle/>
          <a:p>
            <a:r>
              <a:rPr lang="en-CA" sz="3000" dirty="0"/>
              <a:t>If you want to talk about fractions it is essential to know what the whole is. Unit fractions always reference their relationship to the whole.</a:t>
            </a:r>
          </a:p>
          <a:p>
            <a:pPr>
              <a:buNone/>
            </a:pPr>
            <a:endParaRPr lang="en-CA" sz="3000" dirty="0"/>
          </a:p>
          <a:p>
            <a:r>
              <a:rPr lang="en-CA" sz="3000" dirty="0"/>
              <a:t>Mixed, proper and improper fractions should all be presented simultaneously</a:t>
            </a:r>
          </a:p>
        </p:txBody>
      </p:sp>
    </p:spTree>
    <p:extLst>
      <p:ext uri="{BB962C8B-B14F-4D97-AF65-F5344CB8AC3E}">
        <p14:creationId xmlns:p14="http://schemas.microsoft.com/office/powerpoint/2010/main" val="38688510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410453"/>
            <a:ext cx="9987880" cy="1143000"/>
          </a:xfrm>
        </p:spPr>
        <p:txBody>
          <a:bodyPr>
            <a:normAutofit/>
          </a:bodyPr>
          <a:lstStyle/>
          <a:p>
            <a:pPr algn="ctr"/>
            <a:r>
              <a:rPr lang="en-CA" b="1" dirty="0"/>
              <a:t>Unit Fractions are Foundational</a:t>
            </a:r>
          </a:p>
        </p:txBody>
      </p:sp>
      <p:sp>
        <p:nvSpPr>
          <p:cNvPr id="3" name="Content Placeholder 2"/>
          <p:cNvSpPr>
            <a:spLocks noGrp="1"/>
          </p:cNvSpPr>
          <p:nvPr>
            <p:ph idx="1"/>
          </p:nvPr>
        </p:nvSpPr>
        <p:spPr>
          <a:xfrm>
            <a:off x="711200" y="1553453"/>
            <a:ext cx="11241451" cy="5184576"/>
          </a:xfrm>
        </p:spPr>
        <p:txBody>
          <a:bodyPr>
            <a:noAutofit/>
          </a:bodyPr>
          <a:lstStyle/>
          <a:p>
            <a:r>
              <a:rPr lang="en-US" sz="3000" dirty="0"/>
              <a:t>When fluency with equivalent fractions is developed, students are better able to consider addition of unlike fractional units by first relating each quantity to a common unit (common denominator).  This is more powerful than a procedural approach to finding a common denominator (usually by multiplying the numerator and denominator by the same factor). This procedural approach may do little to support understanding of equivalence (since multiplying usually means ‘make bigger’). </a:t>
            </a:r>
          </a:p>
        </p:txBody>
      </p:sp>
    </p:spTree>
    <p:extLst>
      <p:ext uri="{BB962C8B-B14F-4D97-AF65-F5344CB8AC3E}">
        <p14:creationId xmlns:p14="http://schemas.microsoft.com/office/powerpoint/2010/main" val="37675346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22515"/>
            <a:ext cx="10972800" cy="947057"/>
          </a:xfrm>
        </p:spPr>
        <p:txBody>
          <a:bodyPr>
            <a:normAutofit/>
          </a:bodyPr>
          <a:lstStyle/>
          <a:p>
            <a:pPr algn="ctr"/>
            <a:r>
              <a:rPr lang="en-US" b="1" dirty="0"/>
              <a:t>Learning Focus</a:t>
            </a:r>
          </a:p>
        </p:txBody>
      </p:sp>
      <p:sp>
        <p:nvSpPr>
          <p:cNvPr id="3" name="Content Placeholder 2"/>
          <p:cNvSpPr>
            <a:spLocks noGrp="1"/>
          </p:cNvSpPr>
          <p:nvPr>
            <p:ph idx="1"/>
          </p:nvPr>
        </p:nvSpPr>
        <p:spPr>
          <a:xfrm>
            <a:off x="609600" y="1951038"/>
            <a:ext cx="10972800" cy="4906963"/>
          </a:xfrm>
        </p:spPr>
        <p:txBody>
          <a:bodyPr/>
          <a:lstStyle/>
          <a:p>
            <a:pPr marL="0" indent="0">
              <a:buNone/>
            </a:pPr>
            <a:r>
              <a:rPr lang="en-US" dirty="0"/>
              <a:t>Participants will:</a:t>
            </a:r>
          </a:p>
          <a:p>
            <a:pPr marL="449263" lvl="0" indent="-449263"/>
            <a:r>
              <a:rPr lang="en-CA" dirty="0"/>
              <a:t>understand what a unit fraction is and how this changes the way we think about fractions</a:t>
            </a:r>
          </a:p>
          <a:p>
            <a:pPr marL="449263" lvl="0" indent="-449263"/>
            <a:r>
              <a:rPr lang="en-CA" dirty="0"/>
              <a:t>examine how unit fractions can support learning across number systems and algebraic contexts</a:t>
            </a:r>
          </a:p>
          <a:p>
            <a:pPr marL="449263" lvl="0" indent="-449263"/>
            <a:r>
              <a:rPr lang="en-CA" dirty="0"/>
              <a:t>develop deeper understanding of fraction as a number by engaging in the actions of partitioning, iterating and disembedding</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060" y="410453"/>
            <a:ext cx="10947400" cy="1143000"/>
          </a:xfrm>
        </p:spPr>
        <p:txBody>
          <a:bodyPr>
            <a:noAutofit/>
          </a:bodyPr>
          <a:lstStyle/>
          <a:p>
            <a:pPr algn="ctr"/>
            <a:r>
              <a:rPr lang="en-CA" b="1" dirty="0"/>
              <a:t>Unit Fractions are Foundational (Continued)</a:t>
            </a:r>
          </a:p>
        </p:txBody>
      </p:sp>
      <p:sp>
        <p:nvSpPr>
          <p:cNvPr id="3" name="Content Placeholder 2"/>
          <p:cNvSpPr>
            <a:spLocks noGrp="1"/>
          </p:cNvSpPr>
          <p:nvPr>
            <p:ph idx="1"/>
          </p:nvPr>
        </p:nvSpPr>
        <p:spPr>
          <a:xfrm>
            <a:off x="711200" y="1553453"/>
            <a:ext cx="11241451" cy="5184576"/>
          </a:xfrm>
        </p:spPr>
        <p:txBody>
          <a:bodyPr>
            <a:noAutofit/>
          </a:bodyPr>
          <a:lstStyle/>
          <a:p>
            <a:r>
              <a:rPr lang="en-US" sz="3000" dirty="0"/>
              <a:t>When students transition to addition and subtraction of fractions, they must first understand that adding and subtracting always involves combining like units. </a:t>
            </a:r>
          </a:p>
          <a:p>
            <a:r>
              <a:rPr lang="en-US" sz="3000" dirty="0"/>
              <a:t>This understanding also aids in distinguishing the fractional unit, such as thirds, and the whole unit, such as cups, within a contextual problem.</a:t>
            </a:r>
            <a:endParaRPr lang="en-CA" sz="3000" dirty="0"/>
          </a:p>
        </p:txBody>
      </p:sp>
    </p:spTree>
    <p:extLst>
      <p:ext uri="{BB962C8B-B14F-4D97-AF65-F5344CB8AC3E}">
        <p14:creationId xmlns:p14="http://schemas.microsoft.com/office/powerpoint/2010/main" val="1969700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descr="This is a one-eighth section of a blue rectangle." title="Count by Unit Fractions"/>
          <p:cNvSpPr/>
          <p:nvPr/>
        </p:nvSpPr>
        <p:spPr>
          <a:xfrm>
            <a:off x="1629215" y="4495800"/>
            <a:ext cx="304800" cy="304800"/>
          </a:xfrm>
          <a:prstGeom prst="rect">
            <a:avLst/>
          </a:prstGeom>
          <a:solidFill>
            <a:srgbClr val="0070C0"/>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descr="This is a one-eighth section of a blue rectangle." title="One-Eighth"/>
          <p:cNvSpPr/>
          <p:nvPr/>
        </p:nvSpPr>
        <p:spPr>
          <a:xfrm>
            <a:off x="1929597" y="4495800"/>
            <a:ext cx="304800" cy="304800"/>
          </a:xfrm>
          <a:prstGeom prst="rect">
            <a:avLst/>
          </a:prstGeom>
          <a:solidFill>
            <a:srgbClr val="0070C0"/>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descr="This is a one-eighth section of a blue rectangle." title="One-Eighth"/>
          <p:cNvSpPr/>
          <p:nvPr/>
        </p:nvSpPr>
        <p:spPr>
          <a:xfrm>
            <a:off x="2234397" y="4495800"/>
            <a:ext cx="304800" cy="304800"/>
          </a:xfrm>
          <a:prstGeom prst="rect">
            <a:avLst/>
          </a:prstGeom>
          <a:solidFill>
            <a:srgbClr val="0070C0"/>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descr="This is a one-eighth section of a blue rectangle." title="One-Eighth"/>
          <p:cNvSpPr/>
          <p:nvPr/>
        </p:nvSpPr>
        <p:spPr>
          <a:xfrm>
            <a:off x="2539197" y="4495800"/>
            <a:ext cx="304800" cy="304800"/>
          </a:xfrm>
          <a:prstGeom prst="rect">
            <a:avLst/>
          </a:prstGeom>
          <a:solidFill>
            <a:srgbClr val="0070C0"/>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descr="This is a one-eighth section of a blue rectangle." title="One-Eighth"/>
          <p:cNvSpPr/>
          <p:nvPr/>
        </p:nvSpPr>
        <p:spPr>
          <a:xfrm>
            <a:off x="2843997" y="4495800"/>
            <a:ext cx="304800" cy="304800"/>
          </a:xfrm>
          <a:prstGeom prst="rect">
            <a:avLst/>
          </a:prstGeom>
          <a:solidFill>
            <a:srgbClr val="0070C0"/>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24" descr="This is a one-eighth section of a blue rectangle." title="One-Eighth"/>
          <p:cNvSpPr/>
          <p:nvPr/>
        </p:nvSpPr>
        <p:spPr>
          <a:xfrm>
            <a:off x="3148797" y="4495800"/>
            <a:ext cx="304800" cy="304800"/>
          </a:xfrm>
          <a:prstGeom prst="rect">
            <a:avLst/>
          </a:prstGeom>
          <a:solidFill>
            <a:srgbClr val="0070C0"/>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descr="This is a one-eighth section of a blue rectangle." title="One-Eighth"/>
          <p:cNvSpPr/>
          <p:nvPr/>
        </p:nvSpPr>
        <p:spPr>
          <a:xfrm>
            <a:off x="3445945" y="4495800"/>
            <a:ext cx="304800" cy="304800"/>
          </a:xfrm>
          <a:prstGeom prst="rect">
            <a:avLst/>
          </a:prstGeom>
          <a:solidFill>
            <a:srgbClr val="0070C0"/>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descr="This is a one-eighth section of a blue rectangle." title="One-Eighth"/>
          <p:cNvSpPr/>
          <p:nvPr/>
        </p:nvSpPr>
        <p:spPr>
          <a:xfrm>
            <a:off x="3753791" y="4495800"/>
            <a:ext cx="304800" cy="304800"/>
          </a:xfrm>
          <a:prstGeom prst="rect">
            <a:avLst/>
          </a:prstGeom>
          <a:solidFill>
            <a:srgbClr val="0070C0"/>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5486400" y="3657600"/>
            <a:ext cx="1320800" cy="9906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a:t>
            </a:r>
            <a:r>
              <a:rPr lang="en-CA" baseline="30000" dirty="0"/>
              <a:t>2</a:t>
            </a:r>
            <a:endParaRPr lang="en-CA" dirty="0"/>
          </a:p>
        </p:txBody>
      </p:sp>
      <p:sp>
        <p:nvSpPr>
          <p:cNvPr id="7" name="Rectangle 6" descr="This is a grouping of 8 one-eighth squares that make up a rectangle." title="Eight one-eighth squares"/>
          <p:cNvSpPr/>
          <p:nvPr/>
        </p:nvSpPr>
        <p:spPr>
          <a:xfrm>
            <a:off x="1630017" y="4495800"/>
            <a:ext cx="2438400" cy="3048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aphicFrame>
        <p:nvGraphicFramePr>
          <p:cNvPr id="29" name="Object 28" descr="This is an image of one one-eighth x." title="one one-eighth x"/>
          <p:cNvGraphicFramePr>
            <a:graphicFrameLocks noChangeAspect="1"/>
          </p:cNvGraphicFramePr>
          <p:nvPr>
            <p:extLst>
              <p:ext uri="{D42A27DB-BD31-4B8C-83A1-F6EECF244321}">
                <p14:modId xmlns:p14="http://schemas.microsoft.com/office/powerpoint/2010/main" val="1972019548"/>
              </p:ext>
            </p:extLst>
          </p:nvPr>
        </p:nvGraphicFramePr>
        <p:xfrm>
          <a:off x="1891279" y="5013046"/>
          <a:ext cx="1644651" cy="1016000"/>
        </p:xfrm>
        <a:graphic>
          <a:graphicData uri="http://schemas.openxmlformats.org/presentationml/2006/ole">
            <mc:AlternateContent xmlns:mc="http://schemas.openxmlformats.org/markup-compatibility/2006">
              <mc:Choice xmlns:v="urn:schemas-microsoft-com:vml" Requires="v">
                <p:oleObj spid="_x0000_s10450" name="Equation" r:id="rId4" imgW="431640" imgH="355320" progId="Equation.3">
                  <p:embed/>
                </p:oleObj>
              </mc:Choice>
              <mc:Fallback>
                <p:oleObj name="Equation" r:id="rId4" imgW="431640" imgH="3553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1279" y="5013046"/>
                        <a:ext cx="1644651"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9" descr="This is an image of two one-eighth x." title="two one-eighth x"/>
          <p:cNvGraphicFramePr>
            <a:graphicFrameLocks noChangeAspect="1"/>
          </p:cNvGraphicFramePr>
          <p:nvPr>
            <p:extLst>
              <p:ext uri="{D42A27DB-BD31-4B8C-83A1-F6EECF244321}">
                <p14:modId xmlns:p14="http://schemas.microsoft.com/office/powerpoint/2010/main" val="755527487"/>
              </p:ext>
            </p:extLst>
          </p:nvPr>
        </p:nvGraphicFramePr>
        <p:xfrm>
          <a:off x="1891278" y="5021221"/>
          <a:ext cx="1644651" cy="1016000"/>
        </p:xfrm>
        <a:graphic>
          <a:graphicData uri="http://schemas.openxmlformats.org/presentationml/2006/ole">
            <mc:AlternateContent xmlns:mc="http://schemas.openxmlformats.org/markup-compatibility/2006">
              <mc:Choice xmlns:v="urn:schemas-microsoft-com:vml" Requires="v">
                <p:oleObj spid="_x0000_s10451" name="Equation" r:id="rId6" imgW="431640" imgH="355320" progId="Equation.3">
                  <p:embed/>
                </p:oleObj>
              </mc:Choice>
              <mc:Fallback>
                <p:oleObj name="Equation" r:id="rId6" imgW="431640" imgH="3553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1278" y="5021221"/>
                        <a:ext cx="1644651"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30" descr="This is an image of three one-eighth x." title="three one-eighth x"/>
          <p:cNvGraphicFramePr>
            <a:graphicFrameLocks noChangeAspect="1"/>
          </p:cNvGraphicFramePr>
          <p:nvPr>
            <p:extLst>
              <p:ext uri="{D42A27DB-BD31-4B8C-83A1-F6EECF244321}">
                <p14:modId xmlns:p14="http://schemas.microsoft.com/office/powerpoint/2010/main" val="1516119829"/>
              </p:ext>
            </p:extLst>
          </p:nvPr>
        </p:nvGraphicFramePr>
        <p:xfrm>
          <a:off x="1629215" y="5029382"/>
          <a:ext cx="1934633" cy="1016000"/>
        </p:xfrm>
        <a:graphic>
          <a:graphicData uri="http://schemas.openxmlformats.org/presentationml/2006/ole">
            <mc:AlternateContent xmlns:mc="http://schemas.openxmlformats.org/markup-compatibility/2006">
              <mc:Choice xmlns:v="urn:schemas-microsoft-com:vml" Requires="v">
                <p:oleObj spid="_x0000_s10452" name="Equation" r:id="rId8" imgW="507960" imgH="355320" progId="Equation.3">
                  <p:embed/>
                </p:oleObj>
              </mc:Choice>
              <mc:Fallback>
                <p:oleObj name="Equation" r:id="rId8" imgW="507960" imgH="3553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9215" y="5029382"/>
                        <a:ext cx="1934633"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32" descr="This is an image of four one-eighth x." title="four one-eighth x"/>
          <p:cNvGraphicFramePr>
            <a:graphicFrameLocks noChangeAspect="1"/>
          </p:cNvGraphicFramePr>
          <p:nvPr>
            <p:extLst>
              <p:ext uri="{D42A27DB-BD31-4B8C-83A1-F6EECF244321}">
                <p14:modId xmlns:p14="http://schemas.microsoft.com/office/powerpoint/2010/main" val="3136593291"/>
              </p:ext>
            </p:extLst>
          </p:nvPr>
        </p:nvGraphicFramePr>
        <p:xfrm>
          <a:off x="1670539" y="5033881"/>
          <a:ext cx="1885951" cy="1016000"/>
        </p:xfrm>
        <a:graphic>
          <a:graphicData uri="http://schemas.openxmlformats.org/presentationml/2006/ole">
            <mc:AlternateContent xmlns:mc="http://schemas.openxmlformats.org/markup-compatibility/2006">
              <mc:Choice xmlns:v="urn:schemas-microsoft-com:vml" Requires="v">
                <p:oleObj spid="_x0000_s10453" name="Equation" r:id="rId10" imgW="495000" imgH="355320" progId="Equation.3">
                  <p:embed/>
                </p:oleObj>
              </mc:Choice>
              <mc:Fallback>
                <p:oleObj name="Equation" r:id="rId10" imgW="495000" imgH="3553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0539" y="5033881"/>
                        <a:ext cx="1885951"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33" descr="This is an image of five one-eighth x." title="six one-eighth x"/>
          <p:cNvGraphicFramePr>
            <a:graphicFrameLocks noChangeAspect="1"/>
          </p:cNvGraphicFramePr>
          <p:nvPr>
            <p:extLst>
              <p:ext uri="{D42A27DB-BD31-4B8C-83A1-F6EECF244321}">
                <p14:modId xmlns:p14="http://schemas.microsoft.com/office/powerpoint/2010/main" val="843909386"/>
              </p:ext>
            </p:extLst>
          </p:nvPr>
        </p:nvGraphicFramePr>
        <p:xfrm>
          <a:off x="1818152" y="5021207"/>
          <a:ext cx="1742017" cy="1016000"/>
        </p:xfrm>
        <a:graphic>
          <a:graphicData uri="http://schemas.openxmlformats.org/presentationml/2006/ole">
            <mc:AlternateContent xmlns:mc="http://schemas.openxmlformats.org/markup-compatibility/2006">
              <mc:Choice xmlns:v="urn:schemas-microsoft-com:vml" Requires="v">
                <p:oleObj spid="_x0000_s10454" name="Equation" r:id="rId12" imgW="457200" imgH="355320" progId="Equation.3">
                  <p:embed/>
                </p:oleObj>
              </mc:Choice>
              <mc:Fallback>
                <p:oleObj name="Equation" r:id="rId12" imgW="457200" imgH="35532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18152" y="5021207"/>
                        <a:ext cx="1742017"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34" descr="This is an image of six one-eighth x." title="six one-eighth x"/>
          <p:cNvGraphicFramePr>
            <a:graphicFrameLocks noChangeAspect="1"/>
          </p:cNvGraphicFramePr>
          <p:nvPr>
            <p:extLst>
              <p:ext uri="{D42A27DB-BD31-4B8C-83A1-F6EECF244321}">
                <p14:modId xmlns:p14="http://schemas.microsoft.com/office/powerpoint/2010/main" val="4036924942"/>
              </p:ext>
            </p:extLst>
          </p:nvPr>
        </p:nvGraphicFramePr>
        <p:xfrm>
          <a:off x="2032490" y="5013046"/>
          <a:ext cx="1549400" cy="1016000"/>
        </p:xfrm>
        <a:graphic>
          <a:graphicData uri="http://schemas.openxmlformats.org/presentationml/2006/ole">
            <mc:AlternateContent xmlns:mc="http://schemas.openxmlformats.org/markup-compatibility/2006">
              <mc:Choice xmlns:v="urn:schemas-microsoft-com:vml" Requires="v">
                <p:oleObj spid="_x0000_s10455" name="Equation" r:id="rId14" imgW="406080" imgH="355320" progId="Equation.3">
                  <p:embed/>
                </p:oleObj>
              </mc:Choice>
              <mc:Fallback>
                <p:oleObj name="Equation" r:id="rId14" imgW="406080" imgH="35532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32490" y="5013046"/>
                        <a:ext cx="1549400"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35" descr="This is an image of seven one-eighth x." title="seven one-eighth x"/>
          <p:cNvGraphicFramePr>
            <a:graphicFrameLocks noChangeAspect="1"/>
          </p:cNvGraphicFramePr>
          <p:nvPr>
            <p:extLst>
              <p:ext uri="{D42A27DB-BD31-4B8C-83A1-F6EECF244321}">
                <p14:modId xmlns:p14="http://schemas.microsoft.com/office/powerpoint/2010/main" val="1706394262"/>
              </p:ext>
            </p:extLst>
          </p:nvPr>
        </p:nvGraphicFramePr>
        <p:xfrm>
          <a:off x="1503929" y="5021207"/>
          <a:ext cx="2032000" cy="1016000"/>
        </p:xfrm>
        <a:graphic>
          <a:graphicData uri="http://schemas.openxmlformats.org/presentationml/2006/ole">
            <mc:AlternateContent xmlns:mc="http://schemas.openxmlformats.org/markup-compatibility/2006">
              <mc:Choice xmlns:v="urn:schemas-microsoft-com:vml" Requires="v">
                <p:oleObj spid="_x0000_s10456" name="Equation" r:id="rId16" imgW="533160" imgH="355320" progId="Equation.3">
                  <p:embed/>
                </p:oleObj>
              </mc:Choice>
              <mc:Fallback>
                <p:oleObj name="Equation" r:id="rId16" imgW="533160" imgH="35532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03929" y="5021207"/>
                        <a:ext cx="2032000"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36" descr="This is an image of eight one-eighth x." title="eight one-eighth x"/>
          <p:cNvGraphicFramePr>
            <a:graphicFrameLocks noChangeAspect="1"/>
          </p:cNvGraphicFramePr>
          <p:nvPr>
            <p:extLst>
              <p:ext uri="{D42A27DB-BD31-4B8C-83A1-F6EECF244321}">
                <p14:modId xmlns:p14="http://schemas.microsoft.com/office/powerpoint/2010/main" val="2767633425"/>
              </p:ext>
            </p:extLst>
          </p:nvPr>
        </p:nvGraphicFramePr>
        <p:xfrm>
          <a:off x="1634557" y="5013046"/>
          <a:ext cx="1934633" cy="1016000"/>
        </p:xfrm>
        <a:graphic>
          <a:graphicData uri="http://schemas.openxmlformats.org/presentationml/2006/ole">
            <mc:AlternateContent xmlns:mc="http://schemas.openxmlformats.org/markup-compatibility/2006">
              <mc:Choice xmlns:v="urn:schemas-microsoft-com:vml" Requires="v">
                <p:oleObj spid="_x0000_s10457" name="Equation" r:id="rId18" imgW="507960" imgH="355320" progId="Equation.3">
                  <p:embed/>
                </p:oleObj>
              </mc:Choice>
              <mc:Fallback>
                <p:oleObj name="Equation" r:id="rId18" imgW="507960" imgH="35532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34557" y="5013046"/>
                        <a:ext cx="1934633"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1609284" y="3879565"/>
            <a:ext cx="2438400" cy="3048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x</a:t>
            </a:r>
          </a:p>
        </p:txBody>
      </p:sp>
      <p:sp>
        <p:nvSpPr>
          <p:cNvPr id="28" name="Content Placeholder 2"/>
          <p:cNvSpPr txBox="1">
            <a:spLocks/>
          </p:cNvSpPr>
          <p:nvPr/>
        </p:nvSpPr>
        <p:spPr>
          <a:xfrm>
            <a:off x="627395" y="1484784"/>
            <a:ext cx="11343051" cy="48965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b="0" i="0" u="none" kern="1200">
                <a:solidFill>
                  <a:schemeClr val="tx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CA" sz="3000" dirty="0">
                <a:solidFill>
                  <a:schemeClr val="accent5">
                    <a:lumMod val="50000"/>
                  </a:schemeClr>
                </a:solidFill>
                <a:latin typeface="Trebuchet MS" panose="020B0603020202020204" pitchFamily="34" charset="0"/>
              </a:rPr>
              <a:t>When we count by unit fractions (like in the intro) we are using a whole of 1</a:t>
            </a:r>
          </a:p>
          <a:p>
            <a:r>
              <a:rPr lang="en-CA" sz="3000" dirty="0">
                <a:solidFill>
                  <a:schemeClr val="accent5">
                    <a:lumMod val="50000"/>
                  </a:schemeClr>
                </a:solidFill>
                <a:latin typeface="Trebuchet MS" panose="020B0603020202020204" pitchFamily="34" charset="0"/>
              </a:rPr>
              <a:t>We can count by unit fractions for other wholes as well.  </a:t>
            </a:r>
          </a:p>
          <a:p>
            <a:pPr marL="0" indent="0">
              <a:spcBef>
                <a:spcPts val="0"/>
              </a:spcBef>
              <a:buFont typeface="Arial" panose="020B0604020202020204" pitchFamily="34" charset="0"/>
              <a:buNone/>
            </a:pPr>
            <a:r>
              <a:rPr lang="en-CA" sz="3000" dirty="0"/>
              <a:t>	</a:t>
            </a:r>
          </a:p>
          <a:p>
            <a:pPr marL="0" indent="0">
              <a:spcBef>
                <a:spcPts val="0"/>
              </a:spcBef>
              <a:buFont typeface="Arial" panose="020B0604020202020204" pitchFamily="34" charset="0"/>
              <a:buNone/>
            </a:pPr>
            <a:r>
              <a:rPr lang="en-CA" sz="3000" dirty="0"/>
              <a:t>								</a:t>
            </a:r>
            <a:r>
              <a:rPr lang="en-CA" sz="3000" dirty="0">
                <a:sym typeface="Symbol"/>
              </a:rPr>
              <a:t></a:t>
            </a:r>
            <a:endParaRPr lang="en-CA" sz="3000" dirty="0"/>
          </a:p>
        </p:txBody>
      </p:sp>
      <p:sp>
        <p:nvSpPr>
          <p:cNvPr id="2" name="Title 1"/>
          <p:cNvSpPr>
            <a:spLocks noGrp="1"/>
          </p:cNvSpPr>
          <p:nvPr>
            <p:ph type="title"/>
          </p:nvPr>
        </p:nvSpPr>
        <p:spPr/>
        <p:txBody>
          <a:bodyPr>
            <a:normAutofit/>
          </a:bodyPr>
          <a:lstStyle/>
          <a:p>
            <a:pPr algn="ctr"/>
            <a:r>
              <a:rPr lang="en-CA" b="1" dirty="0"/>
              <a:t>Count by Unit Fractions</a:t>
            </a:r>
          </a:p>
        </p:txBody>
      </p:sp>
    </p:spTree>
    <p:extLst>
      <p:ext uri="{BB962C8B-B14F-4D97-AF65-F5344CB8AC3E}">
        <p14:creationId xmlns:p14="http://schemas.microsoft.com/office/powerpoint/2010/main" val="426795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nodeType="withEffect">
                                  <p:stCondLst>
                                    <p:cond delay="3000"/>
                                  </p:stCondLst>
                                  <p:childTnLst>
                                    <p:set>
                                      <p:cBhvr>
                                        <p:cTn id="11" dur="1" fill="hold">
                                          <p:stCondLst>
                                            <p:cond delay="0"/>
                                          </p:stCondLst>
                                        </p:cTn>
                                        <p:tgtEl>
                                          <p:spTgt spid="29"/>
                                        </p:tgtEl>
                                        <p:attrNameLst>
                                          <p:attrName>style.visibility</p:attrName>
                                        </p:attrNameLst>
                                      </p:cBhvr>
                                      <p:to>
                                        <p:strVal val="visible"/>
                                      </p:to>
                                    </p:set>
                                  </p:childTnLst>
                                </p:cTn>
                              </p:par>
                            </p:childTnLst>
                          </p:cTn>
                        </p:par>
                        <p:par>
                          <p:cTn id="12" fill="hold">
                            <p:stCondLst>
                              <p:cond delay="3000"/>
                            </p:stCondLst>
                            <p:childTnLst>
                              <p:par>
                                <p:cTn id="13" presetID="1" presetClass="entr" presetSubtype="0" fill="hold" grpId="0" nodeType="afterEffect">
                                  <p:stCondLst>
                                    <p:cond delay="300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xit" presetSubtype="0" fill="hold" nodeType="withEffect">
                                  <p:stCondLst>
                                    <p:cond delay="300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nodeType="withEffect">
                                  <p:stCondLst>
                                    <p:cond delay="3000"/>
                                  </p:stCondLst>
                                  <p:childTnLst>
                                    <p:set>
                                      <p:cBhvr>
                                        <p:cTn id="18" dur="1" fill="hold">
                                          <p:stCondLst>
                                            <p:cond delay="0"/>
                                          </p:stCondLst>
                                        </p:cTn>
                                        <p:tgtEl>
                                          <p:spTgt spid="30"/>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300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xit" presetSubtype="0" fill="hold" nodeType="withEffect">
                                  <p:stCondLst>
                                    <p:cond delay="3000"/>
                                  </p:stCondLst>
                                  <p:childTnLst>
                                    <p:set>
                                      <p:cBhvr>
                                        <p:cTn id="23" dur="1" fill="hold">
                                          <p:stCondLst>
                                            <p:cond delay="0"/>
                                          </p:stCondLst>
                                        </p:cTn>
                                        <p:tgtEl>
                                          <p:spTgt spid="30"/>
                                        </p:tgtEl>
                                        <p:attrNameLst>
                                          <p:attrName>style.visibility</p:attrName>
                                        </p:attrNameLst>
                                      </p:cBhvr>
                                      <p:to>
                                        <p:strVal val="hidden"/>
                                      </p:to>
                                    </p:set>
                                  </p:childTnLst>
                                </p:cTn>
                              </p:par>
                              <p:par>
                                <p:cTn id="24" presetID="1" presetClass="entr" presetSubtype="0" fill="hold" nodeType="withEffect">
                                  <p:stCondLst>
                                    <p:cond delay="3000"/>
                                  </p:stCondLst>
                                  <p:childTnLst>
                                    <p:set>
                                      <p:cBhvr>
                                        <p:cTn id="25" dur="1" fill="hold">
                                          <p:stCondLst>
                                            <p:cond delay="0"/>
                                          </p:stCondLst>
                                        </p:cTn>
                                        <p:tgtEl>
                                          <p:spTgt spid="31"/>
                                        </p:tgtEl>
                                        <p:attrNameLst>
                                          <p:attrName>style.visibility</p:attrName>
                                        </p:attrNameLst>
                                      </p:cBhvr>
                                      <p:to>
                                        <p:strVal val="visible"/>
                                      </p:to>
                                    </p:set>
                                  </p:childTnLst>
                                </p:cTn>
                              </p:par>
                            </p:childTnLst>
                          </p:cTn>
                        </p:par>
                        <p:par>
                          <p:cTn id="26" fill="hold">
                            <p:stCondLst>
                              <p:cond delay="9000"/>
                            </p:stCondLst>
                            <p:childTnLst>
                              <p:par>
                                <p:cTn id="27" presetID="1" presetClass="entr" presetSubtype="0" fill="hold" grpId="0" nodeType="afterEffect">
                                  <p:stCondLst>
                                    <p:cond delay="300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xit" presetSubtype="0" fill="hold" nodeType="withEffect">
                                  <p:stCondLst>
                                    <p:cond delay="300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ntr" presetSubtype="0" fill="hold" nodeType="withEffect">
                                  <p:stCondLst>
                                    <p:cond delay="3000"/>
                                  </p:stCondLst>
                                  <p:childTnLst>
                                    <p:set>
                                      <p:cBhvr>
                                        <p:cTn id="32" dur="1" fill="hold">
                                          <p:stCondLst>
                                            <p:cond delay="0"/>
                                          </p:stCondLst>
                                        </p:cTn>
                                        <p:tgtEl>
                                          <p:spTgt spid="33"/>
                                        </p:tgtEl>
                                        <p:attrNameLst>
                                          <p:attrName>style.visibility</p:attrName>
                                        </p:attrNameLst>
                                      </p:cBhvr>
                                      <p:to>
                                        <p:strVal val="visible"/>
                                      </p:to>
                                    </p:set>
                                  </p:childTnLst>
                                </p:cTn>
                              </p:par>
                            </p:childTnLst>
                          </p:cTn>
                        </p:par>
                        <p:par>
                          <p:cTn id="33" fill="hold">
                            <p:stCondLst>
                              <p:cond delay="12000"/>
                            </p:stCondLst>
                            <p:childTnLst>
                              <p:par>
                                <p:cTn id="34" presetID="1" presetClass="entr" presetSubtype="0" fill="hold" grpId="0" nodeType="afterEffect">
                                  <p:stCondLst>
                                    <p:cond delay="300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xit" presetSubtype="0" fill="hold" nodeType="withEffect">
                                  <p:stCondLst>
                                    <p:cond delay="3000"/>
                                  </p:stCondLst>
                                  <p:childTnLst>
                                    <p:set>
                                      <p:cBhvr>
                                        <p:cTn id="37" dur="1" fill="hold">
                                          <p:stCondLst>
                                            <p:cond delay="0"/>
                                          </p:stCondLst>
                                        </p:cTn>
                                        <p:tgtEl>
                                          <p:spTgt spid="33"/>
                                        </p:tgtEl>
                                        <p:attrNameLst>
                                          <p:attrName>style.visibility</p:attrName>
                                        </p:attrNameLst>
                                      </p:cBhvr>
                                      <p:to>
                                        <p:strVal val="hidden"/>
                                      </p:to>
                                    </p:set>
                                  </p:childTnLst>
                                </p:cTn>
                              </p:par>
                              <p:par>
                                <p:cTn id="38" presetID="1" presetClass="entr" presetSubtype="0" fill="hold" nodeType="withEffect">
                                  <p:stCondLst>
                                    <p:cond delay="3000"/>
                                  </p:stCondLst>
                                  <p:childTnLst>
                                    <p:set>
                                      <p:cBhvr>
                                        <p:cTn id="39" dur="1" fill="hold">
                                          <p:stCondLst>
                                            <p:cond delay="0"/>
                                          </p:stCondLst>
                                        </p:cTn>
                                        <p:tgtEl>
                                          <p:spTgt spid="34"/>
                                        </p:tgtEl>
                                        <p:attrNameLst>
                                          <p:attrName>style.visibility</p:attrName>
                                        </p:attrNameLst>
                                      </p:cBhvr>
                                      <p:to>
                                        <p:strVal val="visible"/>
                                      </p:to>
                                    </p:set>
                                  </p:childTnLst>
                                </p:cTn>
                              </p:par>
                            </p:childTnLst>
                          </p:cTn>
                        </p:par>
                        <p:par>
                          <p:cTn id="40" fill="hold">
                            <p:stCondLst>
                              <p:cond delay="15000"/>
                            </p:stCondLst>
                            <p:childTnLst>
                              <p:par>
                                <p:cTn id="41" presetID="1" presetClass="entr" presetSubtype="0" fill="hold" grpId="0" nodeType="afterEffect">
                                  <p:stCondLst>
                                    <p:cond delay="300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xit" presetSubtype="0" fill="hold" nodeType="withEffect">
                                  <p:stCondLst>
                                    <p:cond delay="300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ntr" presetSubtype="0" fill="hold" nodeType="withEffect">
                                  <p:stCondLst>
                                    <p:cond delay="3000"/>
                                  </p:stCondLst>
                                  <p:childTnLst>
                                    <p:set>
                                      <p:cBhvr>
                                        <p:cTn id="46" dur="1" fill="hold">
                                          <p:stCondLst>
                                            <p:cond delay="0"/>
                                          </p:stCondLst>
                                        </p:cTn>
                                        <p:tgtEl>
                                          <p:spTgt spid="35"/>
                                        </p:tgtEl>
                                        <p:attrNameLst>
                                          <p:attrName>style.visibility</p:attrName>
                                        </p:attrNameLst>
                                      </p:cBhvr>
                                      <p:to>
                                        <p:strVal val="visible"/>
                                      </p:to>
                                    </p:set>
                                  </p:childTnLst>
                                </p:cTn>
                              </p:par>
                            </p:childTnLst>
                          </p:cTn>
                        </p:par>
                        <p:par>
                          <p:cTn id="47" fill="hold">
                            <p:stCondLst>
                              <p:cond delay="18000"/>
                            </p:stCondLst>
                            <p:childTnLst>
                              <p:par>
                                <p:cTn id="48" presetID="1" presetClass="entr" presetSubtype="0" fill="hold" grpId="0" nodeType="afterEffect">
                                  <p:stCondLst>
                                    <p:cond delay="3000"/>
                                  </p:stCondLst>
                                  <p:childTnLst>
                                    <p:set>
                                      <p:cBhvr>
                                        <p:cTn id="49" dur="1" fill="hold">
                                          <p:stCondLst>
                                            <p:cond delay="0"/>
                                          </p:stCondLst>
                                        </p:cTn>
                                        <p:tgtEl>
                                          <p:spTgt spid="26"/>
                                        </p:tgtEl>
                                        <p:attrNameLst>
                                          <p:attrName>style.visibility</p:attrName>
                                        </p:attrNameLst>
                                      </p:cBhvr>
                                      <p:to>
                                        <p:strVal val="visible"/>
                                      </p:to>
                                    </p:set>
                                  </p:childTnLst>
                                </p:cTn>
                              </p:par>
                              <p:par>
                                <p:cTn id="50" presetID="1" presetClass="exit" presetSubtype="0" fill="hold" nodeType="withEffect">
                                  <p:stCondLst>
                                    <p:cond delay="3000"/>
                                  </p:stCondLst>
                                  <p:childTnLst>
                                    <p:set>
                                      <p:cBhvr>
                                        <p:cTn id="51" dur="1" fill="hold">
                                          <p:stCondLst>
                                            <p:cond delay="0"/>
                                          </p:stCondLst>
                                        </p:cTn>
                                        <p:tgtEl>
                                          <p:spTgt spid="35"/>
                                        </p:tgtEl>
                                        <p:attrNameLst>
                                          <p:attrName>style.visibility</p:attrName>
                                        </p:attrNameLst>
                                      </p:cBhvr>
                                      <p:to>
                                        <p:strVal val="hidden"/>
                                      </p:to>
                                    </p:set>
                                  </p:childTnLst>
                                </p:cTn>
                              </p:par>
                              <p:par>
                                <p:cTn id="52" presetID="1" presetClass="entr" presetSubtype="0" fill="hold" nodeType="withEffect">
                                  <p:stCondLst>
                                    <p:cond delay="3000"/>
                                  </p:stCondLst>
                                  <p:childTnLst>
                                    <p:set>
                                      <p:cBhvr>
                                        <p:cTn id="53" dur="1" fill="hold">
                                          <p:stCondLst>
                                            <p:cond delay="0"/>
                                          </p:stCondLst>
                                        </p:cTn>
                                        <p:tgtEl>
                                          <p:spTgt spid="36"/>
                                        </p:tgtEl>
                                        <p:attrNameLst>
                                          <p:attrName>style.visibility</p:attrName>
                                        </p:attrNameLst>
                                      </p:cBhvr>
                                      <p:to>
                                        <p:strVal val="visible"/>
                                      </p:to>
                                    </p:set>
                                  </p:childTnLst>
                                </p:cTn>
                              </p:par>
                            </p:childTnLst>
                          </p:cTn>
                        </p:par>
                        <p:par>
                          <p:cTn id="54" fill="hold">
                            <p:stCondLst>
                              <p:cond delay="21000"/>
                            </p:stCondLst>
                            <p:childTnLst>
                              <p:par>
                                <p:cTn id="55" presetID="1" presetClass="entr" presetSubtype="0" fill="hold" grpId="0" nodeType="afterEffect">
                                  <p:stCondLst>
                                    <p:cond delay="300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xit" presetSubtype="0" fill="hold" nodeType="withEffect">
                                  <p:stCondLst>
                                    <p:cond delay="3000"/>
                                  </p:stCondLst>
                                  <p:childTnLst>
                                    <p:set>
                                      <p:cBhvr>
                                        <p:cTn id="58" dur="1" fill="hold">
                                          <p:stCondLst>
                                            <p:cond delay="0"/>
                                          </p:stCondLst>
                                        </p:cTn>
                                        <p:tgtEl>
                                          <p:spTgt spid="36"/>
                                        </p:tgtEl>
                                        <p:attrNameLst>
                                          <p:attrName>style.visibility</p:attrName>
                                        </p:attrNameLst>
                                      </p:cBhvr>
                                      <p:to>
                                        <p:strVal val="hidden"/>
                                      </p:to>
                                    </p:set>
                                  </p:childTnLst>
                                </p:cTn>
                              </p:par>
                              <p:par>
                                <p:cTn id="59" presetID="1" presetClass="entr" presetSubtype="0" fill="hold" nodeType="withEffect">
                                  <p:stCondLst>
                                    <p:cond delay="300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is is a screen shot of the Math Teaching for Learning: Building Understanding of Unit Fractions handout." title="Math Teaching for Learnin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749443" y="1681316"/>
            <a:ext cx="4816823" cy="458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pPr algn="ctr"/>
            <a:r>
              <a:rPr lang="en-CA" b="1" dirty="0"/>
              <a:t>Math Teaching for Learning: Building Understanding of Unit Fractions</a:t>
            </a:r>
          </a:p>
        </p:txBody>
      </p:sp>
    </p:spTree>
    <p:extLst>
      <p:ext uri="{BB962C8B-B14F-4D97-AF65-F5344CB8AC3E}">
        <p14:creationId xmlns:p14="http://schemas.microsoft.com/office/powerpoint/2010/main" val="1276505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p:cNvSpPr>
            <a:spLocks noGrp="1"/>
          </p:cNvSpPr>
          <p:nvPr>
            <p:ph idx="1"/>
          </p:nvPr>
        </p:nvSpPr>
        <p:spPr>
          <a:xfrm>
            <a:off x="812800" y="1676400"/>
            <a:ext cx="10464800" cy="4419600"/>
          </a:xfrm>
        </p:spPr>
        <p:txBody>
          <a:bodyPr>
            <a:normAutofit/>
          </a:bodyPr>
          <a:lstStyle/>
          <a:p>
            <a:pPr eaLnBrk="1" hangingPunct="1"/>
            <a:r>
              <a:rPr lang="en-US" altLang="en-US" sz="3000" dirty="0">
                <a:sym typeface="Cambria" pitchFamily="18" charset="0"/>
              </a:rPr>
              <a:t>Engage students in composing and decomposing fractions using unit fractions (with models and symbolically)</a:t>
            </a:r>
          </a:p>
          <a:p>
            <a:pPr marL="0" indent="0" eaLnBrk="1" hangingPunct="1">
              <a:buNone/>
            </a:pPr>
            <a:endParaRPr lang="en-US" altLang="en-US" sz="3000" dirty="0">
              <a:sym typeface="Cambria" pitchFamily="18" charset="0"/>
            </a:endParaRPr>
          </a:p>
          <a:p>
            <a:pPr eaLnBrk="1" hangingPunct="1"/>
            <a:r>
              <a:rPr lang="en-US" altLang="en-US" sz="3000" dirty="0">
                <a:sym typeface="Cambria" pitchFamily="18" charset="0"/>
              </a:rPr>
              <a:t>Observe student understanding of equivalence and operations with fractions which emerge</a:t>
            </a:r>
          </a:p>
          <a:p>
            <a:pPr marL="0" indent="0" eaLnBrk="1" hangingPunct="1">
              <a:buNone/>
            </a:pPr>
            <a:endParaRPr lang="en-US" altLang="en-US" sz="3000" dirty="0">
              <a:sym typeface="Cambria" pitchFamily="18" charset="0"/>
            </a:endParaRPr>
          </a:p>
          <a:p>
            <a:pPr eaLnBrk="1" hangingPunct="1"/>
            <a:r>
              <a:rPr lang="en-US" altLang="en-US" sz="3000" dirty="0">
                <a:sym typeface="Cambria" pitchFamily="18" charset="0"/>
              </a:rPr>
              <a:t>Have students name the units, including counting by unit fractions (1 one-fifth, 2 one-fifths, 3 one-fifths, …)</a:t>
            </a:r>
          </a:p>
          <a:p>
            <a:pPr eaLnBrk="1" hangingPunct="1"/>
            <a:endParaRPr lang="en-US" altLang="en-US" sz="3000" dirty="0">
              <a:latin typeface="Cambria" pitchFamily="18" charset="0"/>
              <a:sym typeface="Cambria" pitchFamily="18" charset="0"/>
            </a:endParaRPr>
          </a:p>
          <a:p>
            <a:endParaRPr lang="en-CA" altLang="en-US" sz="3000" dirty="0"/>
          </a:p>
        </p:txBody>
      </p:sp>
      <p:sp>
        <p:nvSpPr>
          <p:cNvPr id="76801" name="Title 1"/>
          <p:cNvSpPr>
            <a:spLocks noGrp="1"/>
          </p:cNvSpPr>
          <p:nvPr>
            <p:ph type="title"/>
          </p:nvPr>
        </p:nvSpPr>
        <p:spPr>
          <a:xfrm>
            <a:off x="812800" y="394063"/>
            <a:ext cx="9366325" cy="1143000"/>
          </a:xfrm>
        </p:spPr>
        <p:txBody>
          <a:bodyPr>
            <a:normAutofit/>
          </a:bodyPr>
          <a:lstStyle/>
          <a:p>
            <a:pPr algn="ctr"/>
            <a:r>
              <a:rPr lang="en-US" altLang="en-US" b="1" dirty="0"/>
              <a:t>Implications for Teaching</a:t>
            </a:r>
            <a:endParaRPr lang="en-CA" altLang="en-US" b="1" dirty="0"/>
          </a:p>
        </p:txBody>
      </p:sp>
    </p:spTree>
    <p:extLst>
      <p:ext uri="{BB962C8B-B14F-4D97-AF65-F5344CB8AC3E}">
        <p14:creationId xmlns:p14="http://schemas.microsoft.com/office/powerpoint/2010/main" val="13063701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Fraction Language</a:t>
            </a:r>
          </a:p>
        </p:txBody>
      </p:sp>
      <p:sp>
        <p:nvSpPr>
          <p:cNvPr id="3" name="Text Placeholder 2"/>
          <p:cNvSpPr>
            <a:spLocks noGrp="1"/>
          </p:cNvSpPr>
          <p:nvPr>
            <p:ph type="body" idx="1"/>
          </p:nvPr>
        </p:nvSpPr>
        <p:spPr/>
        <p:txBody>
          <a:bodyPr/>
          <a:lstStyle/>
          <a:p>
            <a:r>
              <a:rPr lang="en-CA" dirty="0"/>
              <a:t>Definitions and Meanings</a:t>
            </a:r>
          </a:p>
        </p:txBody>
      </p:sp>
    </p:spTree>
    <p:extLst>
      <p:ext uri="{BB962C8B-B14F-4D97-AF65-F5344CB8AC3E}">
        <p14:creationId xmlns:p14="http://schemas.microsoft.com/office/powerpoint/2010/main" val="33074952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b="1" dirty="0"/>
              <a:t>Composing Fractions on the Number Line using Unit Fractions</a:t>
            </a:r>
          </a:p>
        </p:txBody>
      </p:sp>
      <p:sp>
        <p:nvSpPr>
          <p:cNvPr id="3" name="Content Placeholder 2"/>
          <p:cNvSpPr>
            <a:spLocks noGrp="1"/>
          </p:cNvSpPr>
          <p:nvPr>
            <p:ph idx="1"/>
          </p:nvPr>
        </p:nvSpPr>
        <p:spPr>
          <a:xfrm>
            <a:off x="838200" y="1877634"/>
            <a:ext cx="11150615" cy="4824536"/>
          </a:xfrm>
        </p:spPr>
        <p:txBody>
          <a:bodyPr>
            <a:normAutofit/>
          </a:bodyPr>
          <a:lstStyle/>
          <a:p>
            <a:pPr marL="0" indent="0">
              <a:buNone/>
            </a:pPr>
            <a:r>
              <a:rPr lang="en-CA" dirty="0">
                <a:solidFill>
                  <a:schemeClr val="tx1"/>
                </a:solidFill>
              </a:rPr>
              <a:t>a) Choose one fraction:</a:t>
            </a:r>
          </a:p>
          <a:p>
            <a:pPr marL="0" indent="0">
              <a:buNone/>
            </a:pPr>
            <a:endParaRPr lang="en-CA" dirty="0">
              <a:solidFill>
                <a:schemeClr val="tx1"/>
              </a:solidFill>
            </a:endParaRPr>
          </a:p>
          <a:p>
            <a:pPr marL="0" indent="0">
              <a:buNone/>
            </a:pPr>
            <a:r>
              <a:rPr lang="en-CA" dirty="0">
                <a:solidFill>
                  <a:schemeClr val="tx1"/>
                </a:solidFill>
              </a:rPr>
              <a:t>      </a:t>
            </a:r>
          </a:p>
          <a:p>
            <a:pPr marL="0" indent="0">
              <a:buNone/>
            </a:pPr>
            <a:r>
              <a:rPr lang="en-CA" dirty="0">
                <a:solidFill>
                  <a:schemeClr val="tx1"/>
                </a:solidFill>
              </a:rPr>
              <a:t>b) Represent your fraction on a number line that goes </a:t>
            </a:r>
          </a:p>
          <a:p>
            <a:pPr marL="0" indent="0">
              <a:buNone/>
            </a:pPr>
            <a:r>
              <a:rPr lang="en-CA" dirty="0">
                <a:solidFill>
                  <a:schemeClr val="tx1"/>
                </a:solidFill>
              </a:rPr>
              <a:t>    from:</a:t>
            </a:r>
          </a:p>
          <a:p>
            <a:pPr lvl="1"/>
            <a:r>
              <a:rPr lang="en-CA" dirty="0">
                <a:solidFill>
                  <a:schemeClr val="tx1"/>
                </a:solidFill>
              </a:rPr>
              <a:t>0 to 1</a:t>
            </a:r>
          </a:p>
          <a:p>
            <a:pPr lvl="1"/>
            <a:r>
              <a:rPr lang="en-CA" dirty="0">
                <a:solidFill>
                  <a:schemeClr val="tx1"/>
                </a:solidFill>
              </a:rPr>
              <a:t>0 to 2</a:t>
            </a:r>
          </a:p>
          <a:p>
            <a:pPr lvl="1"/>
            <a:r>
              <a:rPr lang="en-CA" dirty="0">
                <a:solidFill>
                  <a:schemeClr val="tx1"/>
                </a:solidFill>
              </a:rPr>
              <a:t>   to 1</a:t>
            </a:r>
          </a:p>
        </p:txBody>
      </p:sp>
      <p:graphicFrame>
        <p:nvGraphicFramePr>
          <p:cNvPr id="5" name="Object 4" descr="This is four-fifths with the number four over the number 5." title="Four-Fifths"/>
          <p:cNvGraphicFramePr>
            <a:graphicFrameLocks noChangeAspect="1"/>
          </p:cNvGraphicFramePr>
          <p:nvPr>
            <p:extLst>
              <p:ext uri="{D42A27DB-BD31-4B8C-83A1-F6EECF244321}">
                <p14:modId xmlns:p14="http://schemas.microsoft.com/office/powerpoint/2010/main" val="3490697082"/>
              </p:ext>
            </p:extLst>
          </p:nvPr>
        </p:nvGraphicFramePr>
        <p:xfrm>
          <a:off x="4103022" y="2421521"/>
          <a:ext cx="480053" cy="930103"/>
        </p:xfrm>
        <a:graphic>
          <a:graphicData uri="http://schemas.openxmlformats.org/presentationml/2006/ole">
            <mc:AlternateContent xmlns:mc="http://schemas.openxmlformats.org/markup-compatibility/2006">
              <mc:Choice xmlns:v="urn:schemas-microsoft-com:vml" Requires="v">
                <p:oleObj spid="_x0000_s6725" name="Equation" r:id="rId4" imgW="152334" imgH="393529" progId="Equation.3">
                  <p:embed/>
                </p:oleObj>
              </mc:Choice>
              <mc:Fallback>
                <p:oleObj name="Equation" r:id="rId4" imgW="152334"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3022" y="2421521"/>
                        <a:ext cx="480053" cy="930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descr="This is two-thirds with the number 2 over the number 3." title="Two-Thirds"/>
          <p:cNvGraphicFramePr>
            <a:graphicFrameLocks noChangeAspect="1"/>
          </p:cNvGraphicFramePr>
          <p:nvPr>
            <p:extLst>
              <p:ext uri="{D42A27DB-BD31-4B8C-83A1-F6EECF244321}">
                <p14:modId xmlns:p14="http://schemas.microsoft.com/office/powerpoint/2010/main" val="3102046616"/>
              </p:ext>
            </p:extLst>
          </p:nvPr>
        </p:nvGraphicFramePr>
        <p:xfrm>
          <a:off x="5087383" y="2421521"/>
          <a:ext cx="480053" cy="930103"/>
        </p:xfrm>
        <a:graphic>
          <a:graphicData uri="http://schemas.openxmlformats.org/presentationml/2006/ole">
            <mc:AlternateContent xmlns:mc="http://schemas.openxmlformats.org/markup-compatibility/2006">
              <mc:Choice xmlns:v="urn:schemas-microsoft-com:vml" Requires="v">
                <p:oleObj spid="_x0000_s6726" name="Equation" r:id="rId6" imgW="152334" imgH="393529" progId="Equation.3">
                  <p:embed/>
                </p:oleObj>
              </mc:Choice>
              <mc:Fallback>
                <p:oleObj name="Equation" r:id="rId6" imgW="152334" imgH="39352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383" y="2421521"/>
                        <a:ext cx="480053" cy="930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descr="This is three-quarters with the number 3 over the number 4." title="Three-Quarters"/>
          <p:cNvGraphicFramePr>
            <a:graphicFrameLocks noChangeAspect="1"/>
          </p:cNvGraphicFramePr>
          <p:nvPr>
            <p:extLst>
              <p:ext uri="{D42A27DB-BD31-4B8C-83A1-F6EECF244321}">
                <p14:modId xmlns:p14="http://schemas.microsoft.com/office/powerpoint/2010/main" val="3464596583"/>
              </p:ext>
            </p:extLst>
          </p:nvPr>
        </p:nvGraphicFramePr>
        <p:xfrm>
          <a:off x="6096000" y="2421521"/>
          <a:ext cx="480053" cy="930104"/>
        </p:xfrm>
        <a:graphic>
          <a:graphicData uri="http://schemas.openxmlformats.org/presentationml/2006/ole">
            <mc:AlternateContent xmlns:mc="http://schemas.openxmlformats.org/markup-compatibility/2006">
              <mc:Choice xmlns:v="urn:schemas-microsoft-com:vml" Requires="v">
                <p:oleObj spid="_x0000_s6727" name="Equation" r:id="rId8" imgW="152334" imgH="393529" progId="Equation.3">
                  <p:embed/>
                </p:oleObj>
              </mc:Choice>
              <mc:Fallback>
                <p:oleObj name="Equation" r:id="rId8" imgW="152334"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2421521"/>
                        <a:ext cx="480053" cy="930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descr="This is one half with the number 1 over the number 2." title="One half"/>
          <p:cNvGraphicFramePr>
            <a:graphicFrameLocks noChangeAspect="1"/>
          </p:cNvGraphicFramePr>
          <p:nvPr>
            <p:extLst>
              <p:ext uri="{D42A27DB-BD31-4B8C-83A1-F6EECF244321}">
                <p14:modId xmlns:p14="http://schemas.microsoft.com/office/powerpoint/2010/main" val="228015570"/>
              </p:ext>
            </p:extLst>
          </p:nvPr>
        </p:nvGraphicFramePr>
        <p:xfrm>
          <a:off x="1587515" y="5487485"/>
          <a:ext cx="369066" cy="715067"/>
        </p:xfrm>
        <a:graphic>
          <a:graphicData uri="http://schemas.openxmlformats.org/presentationml/2006/ole">
            <mc:AlternateContent xmlns:mc="http://schemas.openxmlformats.org/markup-compatibility/2006">
              <mc:Choice xmlns:v="urn:schemas-microsoft-com:vml" Requires="v">
                <p:oleObj spid="_x0000_s6728" name="Equation" r:id="rId10" imgW="152280" imgH="393480" progId="Equation.3">
                  <p:embed/>
                </p:oleObj>
              </mc:Choice>
              <mc:Fallback>
                <p:oleObj name="Equation" r:id="rId10" imgW="152280" imgH="393480" progId="Equation.3">
                  <p:embed/>
                  <p:pic>
                    <p:nvPicPr>
                      <p:cNvPr id="7" name="Object 6"/>
                      <p:cNvPicPr>
                        <a:picLocks noChangeAspect="1" noChangeArrowheads="1"/>
                      </p:cNvPicPr>
                      <p:nvPr/>
                    </p:nvPicPr>
                    <p:blipFill>
                      <a:blip r:embed="rId11"/>
                      <a:srcRect/>
                      <a:stretch>
                        <a:fillRect/>
                      </a:stretch>
                    </p:blipFill>
                    <p:spPr bwMode="auto">
                      <a:xfrm>
                        <a:off x="1587515" y="5487485"/>
                        <a:ext cx="369066" cy="715067"/>
                      </a:xfrm>
                      <a:prstGeom prst="rect">
                        <a:avLst/>
                      </a:prstGeom>
                      <a:noFill/>
                      <a:extLst/>
                    </p:spPr>
                  </p:pic>
                </p:oleObj>
              </mc:Fallback>
            </mc:AlternateContent>
          </a:graphicData>
        </a:graphic>
      </p:graphicFrame>
    </p:spTree>
    <p:extLst>
      <p:ext uri="{BB962C8B-B14F-4D97-AF65-F5344CB8AC3E}">
        <p14:creationId xmlns:p14="http://schemas.microsoft.com/office/powerpoint/2010/main" val="981896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Partitioning</a:t>
            </a:r>
          </a:p>
        </p:txBody>
      </p:sp>
      <p:sp>
        <p:nvSpPr>
          <p:cNvPr id="3" name="Content Placeholder 2"/>
          <p:cNvSpPr>
            <a:spLocks noGrp="1"/>
          </p:cNvSpPr>
          <p:nvPr>
            <p:ph idx="1"/>
          </p:nvPr>
        </p:nvSpPr>
        <p:spPr>
          <a:xfrm>
            <a:off x="623392" y="1772816"/>
            <a:ext cx="11343051" cy="4218081"/>
          </a:xfrm>
        </p:spPr>
        <p:txBody>
          <a:bodyPr>
            <a:normAutofit/>
          </a:bodyPr>
          <a:lstStyle/>
          <a:p>
            <a:pPr marL="0" indent="0">
              <a:buNone/>
            </a:pPr>
            <a:r>
              <a:rPr lang="en-US" dirty="0"/>
              <a:t> </a:t>
            </a:r>
            <a:r>
              <a:rPr lang="en-US" b="1" dirty="0"/>
              <a:t>Partitioning Shapes </a:t>
            </a:r>
          </a:p>
          <a:p>
            <a:pPr marL="1079500" indent="-514350">
              <a:buFont typeface="+mj-lt"/>
              <a:buAutoNum type="alphaLcParenR"/>
            </a:pPr>
            <a:r>
              <a:rPr lang="en-US" dirty="0"/>
              <a:t>Choose a shape and draw it</a:t>
            </a:r>
          </a:p>
          <a:p>
            <a:pPr marL="565150" indent="0">
              <a:buNone/>
            </a:pPr>
            <a:endParaRPr lang="en-US" dirty="0"/>
          </a:p>
          <a:p>
            <a:pPr marL="565150" indent="0">
              <a:buNone/>
            </a:pPr>
            <a:r>
              <a:rPr lang="en-US" dirty="0"/>
              <a:t>b) Partition your shape into a lot of equal regions</a:t>
            </a:r>
          </a:p>
          <a:p>
            <a:pPr marL="1079500" indent="-514350">
              <a:buFont typeface="+mj-lt"/>
              <a:buAutoNum type="alphaLcParenR"/>
            </a:pPr>
            <a:endParaRPr lang="en-US" dirty="0"/>
          </a:p>
          <a:p>
            <a:pPr marL="565150" indent="0">
              <a:buNone/>
            </a:pPr>
            <a:r>
              <a:rPr lang="en-US" dirty="0"/>
              <a:t>c) Use fractions to name the size of your regions</a:t>
            </a:r>
          </a:p>
          <a:p>
            <a:pPr marL="565150" indent="0">
              <a:buNone/>
            </a:pPr>
            <a:endParaRPr lang="en-US" dirty="0"/>
          </a:p>
          <a:p>
            <a:pPr marL="363538" indent="0">
              <a:buNone/>
            </a:pPr>
            <a:endParaRPr lang="en-US" dirty="0"/>
          </a:p>
          <a:p>
            <a:pPr marL="363538" indent="0">
              <a:buNone/>
            </a:pPr>
            <a:endParaRPr lang="en-US" dirty="0"/>
          </a:p>
          <a:p>
            <a:pPr>
              <a:buNone/>
            </a:pPr>
            <a:endParaRPr lang="en-US" dirty="0"/>
          </a:p>
        </p:txBody>
      </p:sp>
    </p:spTree>
    <p:extLst>
      <p:ext uri="{BB962C8B-B14F-4D97-AF65-F5344CB8AC3E}">
        <p14:creationId xmlns:p14="http://schemas.microsoft.com/office/powerpoint/2010/main" val="1484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descr="This is a model showing multi-coloured sections of a large rectangle." title="Partitioning"/>
          <p:cNvPicPr>
            <a:picLocks noChangeAspect="1" noChangeArrowheads="1"/>
          </p:cNvPicPr>
          <p:nvPr/>
        </p:nvPicPr>
        <p:blipFill>
          <a:blip r:embed="rId4">
            <a:extLst>
              <a:ext uri="{28A0092B-C50C-407E-A947-70E740481C1C}">
                <a14:useLocalDpi xmlns:a14="http://schemas.microsoft.com/office/drawing/2010/main" val="0"/>
              </a:ext>
            </a:extLst>
          </a:blip>
          <a:srcRect t="8195" r="7474" b="7146"/>
          <a:stretch>
            <a:fillRect/>
          </a:stretch>
        </p:blipFill>
        <p:spPr bwMode="auto">
          <a:xfrm>
            <a:off x="833967" y="3644901"/>
            <a:ext cx="533400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itle 1"/>
          <p:cNvSpPr>
            <a:spLocks noGrp="1"/>
          </p:cNvSpPr>
          <p:nvPr>
            <p:ph type="title"/>
          </p:nvPr>
        </p:nvSpPr>
        <p:spPr/>
        <p:txBody>
          <a:bodyPr>
            <a:normAutofit/>
          </a:bodyPr>
          <a:lstStyle/>
          <a:p>
            <a:pPr algn="ctr"/>
            <a:r>
              <a:rPr lang="en-CA" altLang="en-US" b="1" dirty="0"/>
              <a:t>Partitioning Sample</a:t>
            </a:r>
          </a:p>
        </p:txBody>
      </p:sp>
      <p:sp>
        <p:nvSpPr>
          <p:cNvPr id="3" name="Content Placeholder 2"/>
          <p:cNvSpPr>
            <a:spLocks noGrp="1"/>
          </p:cNvSpPr>
          <p:nvPr>
            <p:ph idx="1"/>
          </p:nvPr>
        </p:nvSpPr>
        <p:spPr>
          <a:xfrm>
            <a:off x="713317" y="1628775"/>
            <a:ext cx="11343216" cy="4895850"/>
          </a:xfrm>
        </p:spPr>
        <p:txBody>
          <a:bodyPr rtlCol="0">
            <a:normAutofit/>
          </a:bodyPr>
          <a:lstStyle/>
          <a:p>
            <a:pPr marL="0" indent="0" eaLnBrk="1" fontAlgn="auto" hangingPunct="1">
              <a:spcAft>
                <a:spcPts val="0"/>
              </a:spcAft>
              <a:buFont typeface="Arial" panose="020B0604020202020204" pitchFamily="34" charset="0"/>
              <a:buNone/>
              <a:defRPr/>
            </a:pPr>
            <a:r>
              <a:rPr lang="en-CA" b="1" dirty="0" smtClean="0"/>
              <a:t>Partitioning</a:t>
            </a:r>
            <a:r>
              <a:rPr lang="en-CA" dirty="0" smtClean="0"/>
              <a:t> </a:t>
            </a:r>
            <a:r>
              <a:rPr lang="en-CA" dirty="0"/>
              <a:t>involves “creating smaller, equal-sized amounts from a larger amount” </a:t>
            </a:r>
          </a:p>
          <a:p>
            <a:pPr eaLnBrk="1" fontAlgn="auto" hangingPunct="1">
              <a:spcAft>
                <a:spcPts val="0"/>
              </a:spcAft>
              <a:defRPr/>
            </a:pPr>
            <a:endParaRPr lang="en-CA" dirty="0"/>
          </a:p>
        </p:txBody>
      </p:sp>
      <p:pic>
        <p:nvPicPr>
          <p:cNvPr id="22533" name="Picture 2" descr="This is a photograph of four children (only shows them from the waist down, kneeling on the floor), who are marking points with small pieces of pink and yellow paper on a  strip of tape.  &#10;" title="Linear Representation"/>
          <p:cNvPicPr>
            <a:picLocks noChangeAspect="1" noChangeArrowheads="1"/>
          </p:cNvPicPr>
          <p:nvPr/>
        </p:nvPicPr>
        <p:blipFill>
          <a:blip r:embed="rId5">
            <a:extLst>
              <a:ext uri="{28A0092B-C50C-407E-A947-70E740481C1C}">
                <a14:useLocalDpi xmlns:a14="http://schemas.microsoft.com/office/drawing/2010/main" val="0"/>
              </a:ext>
            </a:extLst>
          </a:blip>
          <a:srcRect l="19870" t="41444"/>
          <a:stretch>
            <a:fillRect/>
          </a:stretch>
        </p:blipFill>
        <p:spPr bwMode="auto">
          <a:xfrm>
            <a:off x="6383867" y="3644901"/>
            <a:ext cx="5281084"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28" descr="This is a model showing multi-coloured sections of a large rectangle." title="Partitioning"/>
          <p:cNvGrpSpPr>
            <a:grpSpLocks/>
          </p:cNvGrpSpPr>
          <p:nvPr/>
        </p:nvGrpSpPr>
        <p:grpSpPr bwMode="auto">
          <a:xfrm>
            <a:off x="880534" y="3644901"/>
            <a:ext cx="5287433" cy="2746375"/>
            <a:chOff x="625393" y="3645022"/>
            <a:chExt cx="3965552" cy="2745501"/>
          </a:xfrm>
        </p:grpSpPr>
        <p:pic>
          <p:nvPicPr>
            <p:cNvPr id="22535" name="Picture 2" descr="This is a model showing multi-coloured sections of a large rectangle." title="Partitio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393" y="3645022"/>
              <a:ext cx="3965552" cy="274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6" name="Group 27"/>
            <p:cNvGrpSpPr>
              <a:grpSpLocks/>
            </p:cNvGrpSpPr>
            <p:nvPr/>
          </p:nvGrpSpPr>
          <p:grpSpPr bwMode="auto">
            <a:xfrm>
              <a:off x="1331913" y="3760175"/>
              <a:ext cx="2733749" cy="2340116"/>
              <a:chOff x="1331913" y="3760175"/>
              <a:chExt cx="2733749" cy="2340116"/>
            </a:xfrm>
          </p:grpSpPr>
          <p:graphicFrame>
            <p:nvGraphicFramePr>
              <p:cNvPr id="22537" name="Object 6"/>
              <p:cNvGraphicFramePr>
                <a:graphicFrameLocks noChangeAspect="1"/>
              </p:cNvGraphicFramePr>
              <p:nvPr/>
            </p:nvGraphicFramePr>
            <p:xfrm>
              <a:off x="1403648" y="3760175"/>
              <a:ext cx="285874" cy="727679"/>
            </p:xfrm>
            <a:graphic>
              <a:graphicData uri="http://schemas.openxmlformats.org/presentationml/2006/ole">
                <mc:AlternateContent xmlns:mc="http://schemas.openxmlformats.org/markup-compatibility/2006">
                  <mc:Choice xmlns:v="urn:schemas-microsoft-com:vml" Requires="v">
                    <p:oleObj spid="_x0000_s11278" name="Equation" r:id="rId7" imgW="139639" imgH="355446" progId="Equation.3">
                      <p:embed/>
                    </p:oleObj>
                  </mc:Choice>
                  <mc:Fallback>
                    <p:oleObj name="Equation" r:id="rId7" imgW="139639"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648" y="3760175"/>
                            <a:ext cx="285874" cy="72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8" name="Object 21"/>
              <p:cNvGraphicFramePr>
                <a:graphicFrameLocks noChangeAspect="1"/>
              </p:cNvGraphicFramePr>
              <p:nvPr/>
            </p:nvGraphicFramePr>
            <p:xfrm>
              <a:off x="2608169" y="3789040"/>
              <a:ext cx="285750" cy="727075"/>
            </p:xfrm>
            <a:graphic>
              <a:graphicData uri="http://schemas.openxmlformats.org/presentationml/2006/ole">
                <mc:AlternateContent xmlns:mc="http://schemas.openxmlformats.org/markup-compatibility/2006">
                  <mc:Choice xmlns:v="urn:schemas-microsoft-com:vml" Requires="v">
                    <p:oleObj spid="_x0000_s11279" name="Equation" r:id="rId9" imgW="139639" imgH="355446" progId="Equation.3">
                      <p:embed/>
                    </p:oleObj>
                  </mc:Choice>
                  <mc:Fallback>
                    <p:oleObj name="Equation" r:id="rId9" imgW="139639"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8169" y="3789040"/>
                            <a:ext cx="285750" cy="727075"/>
                          </a:xfrm>
                          <a:prstGeom prst="rect">
                            <a:avLst/>
                          </a:prstGeom>
                          <a:solidFill>
                            <a:srgbClr val="542478"/>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9" name="Object 22"/>
              <p:cNvGraphicFramePr>
                <a:graphicFrameLocks noChangeAspect="1"/>
              </p:cNvGraphicFramePr>
              <p:nvPr/>
            </p:nvGraphicFramePr>
            <p:xfrm>
              <a:off x="3635896" y="3933056"/>
              <a:ext cx="285750" cy="727075"/>
            </p:xfrm>
            <a:graphic>
              <a:graphicData uri="http://schemas.openxmlformats.org/presentationml/2006/ole">
                <mc:AlternateContent xmlns:mc="http://schemas.openxmlformats.org/markup-compatibility/2006">
                  <mc:Choice xmlns:v="urn:schemas-microsoft-com:vml" Requires="v">
                    <p:oleObj spid="_x0000_s11280" name="Equation" r:id="rId10" imgW="139639" imgH="355446" progId="Equation.3">
                      <p:embed/>
                    </p:oleObj>
                  </mc:Choice>
                  <mc:Fallback>
                    <p:oleObj name="Equation" r:id="rId10" imgW="139639"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33056"/>
                            <a:ext cx="2857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0" name="Object 23"/>
              <p:cNvGraphicFramePr>
                <a:graphicFrameLocks noChangeAspect="1"/>
              </p:cNvGraphicFramePr>
              <p:nvPr/>
            </p:nvGraphicFramePr>
            <p:xfrm>
              <a:off x="3779912" y="5301208"/>
              <a:ext cx="285750" cy="727075"/>
            </p:xfrm>
            <a:graphic>
              <a:graphicData uri="http://schemas.openxmlformats.org/presentationml/2006/ole">
                <mc:AlternateContent xmlns:mc="http://schemas.openxmlformats.org/markup-compatibility/2006">
                  <mc:Choice xmlns:v="urn:schemas-microsoft-com:vml" Requires="v">
                    <p:oleObj spid="_x0000_s11281" name="Equation" r:id="rId11" imgW="139639" imgH="355446" progId="Equation.3">
                      <p:embed/>
                    </p:oleObj>
                  </mc:Choice>
                  <mc:Fallback>
                    <p:oleObj name="Equation" r:id="rId11" imgW="139639"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912" y="5301208"/>
                            <a:ext cx="2857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1" name="Object 24"/>
              <p:cNvGraphicFramePr>
                <a:graphicFrameLocks noChangeAspect="1"/>
              </p:cNvGraphicFramePr>
              <p:nvPr/>
            </p:nvGraphicFramePr>
            <p:xfrm>
              <a:off x="3059832" y="4654235"/>
              <a:ext cx="285750" cy="727075"/>
            </p:xfrm>
            <a:graphic>
              <a:graphicData uri="http://schemas.openxmlformats.org/presentationml/2006/ole">
                <mc:AlternateContent xmlns:mc="http://schemas.openxmlformats.org/markup-compatibility/2006">
                  <mc:Choice xmlns:v="urn:schemas-microsoft-com:vml" Requires="v">
                    <p:oleObj spid="_x0000_s11282" name="Equation" r:id="rId12" imgW="139639" imgH="355446" progId="Equation.3">
                      <p:embed/>
                    </p:oleObj>
                  </mc:Choice>
                  <mc:Fallback>
                    <p:oleObj name="Equation" r:id="rId12" imgW="139639"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4654235"/>
                            <a:ext cx="2857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2" name="Object 25"/>
              <p:cNvGraphicFramePr>
                <a:graphicFrameLocks noChangeAspect="1"/>
              </p:cNvGraphicFramePr>
              <p:nvPr/>
            </p:nvGraphicFramePr>
            <p:xfrm>
              <a:off x="2364907" y="5373216"/>
              <a:ext cx="285750" cy="727075"/>
            </p:xfrm>
            <a:graphic>
              <a:graphicData uri="http://schemas.openxmlformats.org/presentationml/2006/ole">
                <mc:AlternateContent xmlns:mc="http://schemas.openxmlformats.org/markup-compatibility/2006">
                  <mc:Choice xmlns:v="urn:schemas-microsoft-com:vml" Requires="v">
                    <p:oleObj spid="_x0000_s11283" name="Equation" r:id="rId13" imgW="139639" imgH="355446" progId="Equation.3">
                      <p:embed/>
                    </p:oleObj>
                  </mc:Choice>
                  <mc:Fallback>
                    <p:oleObj name="Equation" r:id="rId13" imgW="139639"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4907" y="5373216"/>
                            <a:ext cx="2857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3" name="Object 26"/>
              <p:cNvGraphicFramePr>
                <a:graphicFrameLocks noChangeAspect="1"/>
              </p:cNvGraphicFramePr>
              <p:nvPr/>
            </p:nvGraphicFramePr>
            <p:xfrm>
              <a:off x="1331913" y="5016500"/>
              <a:ext cx="285750" cy="701675"/>
            </p:xfrm>
            <a:graphic>
              <a:graphicData uri="http://schemas.openxmlformats.org/presentationml/2006/ole">
                <mc:AlternateContent xmlns:mc="http://schemas.openxmlformats.org/markup-compatibility/2006">
                  <mc:Choice xmlns:v="urn:schemas-microsoft-com:vml" Requires="v">
                    <p:oleObj spid="_x0000_s11284" name="Equation" r:id="rId14" imgW="139639" imgH="342751" progId="Equation.3">
                      <p:embed/>
                    </p:oleObj>
                  </mc:Choice>
                  <mc:Fallback>
                    <p:oleObj name="Equation" r:id="rId14" imgW="139639" imgH="34275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31913" y="5016500"/>
                            <a:ext cx="285750" cy="701675"/>
                          </a:xfrm>
                          <a:prstGeom prst="rect">
                            <a:avLst/>
                          </a:prstGeom>
                          <a:solidFill>
                            <a:srgbClr val="542478"/>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extLst>
      <p:ext uri="{BB962C8B-B14F-4D97-AF65-F5344CB8AC3E}">
        <p14:creationId xmlns:p14="http://schemas.microsoft.com/office/powerpoint/2010/main" val="1254346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1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pPr algn="ctr"/>
            <a:r>
              <a:rPr lang="en-CA" altLang="en-US" b="1" dirty="0"/>
              <a:t>Iterating</a:t>
            </a:r>
          </a:p>
        </p:txBody>
      </p:sp>
      <p:sp>
        <p:nvSpPr>
          <p:cNvPr id="24579" name="Content Placeholder 2"/>
          <p:cNvSpPr>
            <a:spLocks noGrp="1"/>
          </p:cNvSpPr>
          <p:nvPr>
            <p:ph idx="1"/>
          </p:nvPr>
        </p:nvSpPr>
        <p:spPr>
          <a:xfrm>
            <a:off x="838200" y="1624294"/>
            <a:ext cx="10515600" cy="4351338"/>
          </a:xfrm>
        </p:spPr>
        <p:txBody>
          <a:bodyPr>
            <a:normAutofit/>
          </a:bodyPr>
          <a:lstStyle/>
          <a:p>
            <a:pPr marL="0" indent="0" eaLnBrk="1" hangingPunct="1">
              <a:buFont typeface="Arial" panose="020B0604020202020204" pitchFamily="34" charset="0"/>
              <a:buNone/>
            </a:pPr>
            <a:r>
              <a:rPr lang="en-CA" altLang="en-US" sz="3000" dirty="0"/>
              <a:t>Iterating involves “making copies of a smaller amount and combining them to create a larger amount”.</a:t>
            </a:r>
          </a:p>
          <a:p>
            <a:pPr marL="0" indent="0" algn="r" eaLnBrk="1" hangingPunct="1">
              <a:buFont typeface="Arial" panose="020B0604020202020204" pitchFamily="34" charset="0"/>
              <a:buNone/>
            </a:pPr>
            <a:r>
              <a:rPr lang="en-CA" altLang="en-US" sz="3000" dirty="0"/>
              <a:t>(Siebert &amp; Gaskin, 2006, 395). </a:t>
            </a:r>
          </a:p>
          <a:p>
            <a:pPr marL="0" indent="0" eaLnBrk="1" hangingPunct="1">
              <a:buFont typeface="Arial" panose="020B0604020202020204" pitchFamily="34" charset="0"/>
              <a:buNone/>
            </a:pPr>
            <a:endParaRPr lang="en-CA" altLang="en-US" sz="3000" dirty="0"/>
          </a:p>
          <a:p>
            <a:pPr marL="0" indent="0" eaLnBrk="1" hangingPunct="1">
              <a:buFont typeface="Arial" panose="020B0604020202020204" pitchFamily="34" charset="0"/>
              <a:buNone/>
            </a:pPr>
            <a:endParaRPr lang="en-CA" altLang="en-US" sz="3000" dirty="0"/>
          </a:p>
        </p:txBody>
      </p:sp>
      <p:pic>
        <p:nvPicPr>
          <p:cNvPr id="24580" name="Picture 2" descr="This is a photo of a young female student using three fingers to measure along the edge of her desk." title="Iterating with Non-standard unit of measur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04" y="3316937"/>
            <a:ext cx="5896308" cy="266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3" descr="This is a photo of two male students using markers to measure the edge of the desk." title="Iterating with Non-standard unit of measur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839" y="3316937"/>
            <a:ext cx="5278673" cy="266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540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563033" y="330388"/>
            <a:ext cx="11343216" cy="1143000"/>
          </a:xfrm>
        </p:spPr>
        <p:txBody>
          <a:bodyPr>
            <a:normAutofit/>
          </a:bodyPr>
          <a:lstStyle/>
          <a:p>
            <a:pPr algn="ctr"/>
            <a:r>
              <a:rPr lang="en-US" altLang="en-US" b="1" dirty="0"/>
              <a:t>Partitioning and Iterating </a:t>
            </a:r>
            <a:endParaRPr lang="en-CA" altLang="en-US" b="1" dirty="0"/>
          </a:p>
        </p:txBody>
      </p:sp>
      <p:sp>
        <p:nvSpPr>
          <p:cNvPr id="28675" name="Text Placeholder 8"/>
          <p:cNvSpPr>
            <a:spLocks noGrp="1"/>
          </p:cNvSpPr>
          <p:nvPr>
            <p:ph type="body" idx="1"/>
          </p:nvPr>
        </p:nvSpPr>
        <p:spPr>
          <a:xfrm>
            <a:off x="563033" y="1362076"/>
            <a:ext cx="5157787" cy="823912"/>
          </a:xfrm>
        </p:spPr>
        <p:txBody>
          <a:bodyPr>
            <a:normAutofit/>
          </a:bodyPr>
          <a:lstStyle/>
          <a:p>
            <a:pPr eaLnBrk="1" hangingPunct="1"/>
            <a:r>
              <a:rPr lang="en-US" altLang="en-US" sz="3000" dirty="0"/>
              <a:t>Partitioning </a:t>
            </a:r>
            <a:endParaRPr lang="en-CA" altLang="en-US" sz="3000" dirty="0"/>
          </a:p>
        </p:txBody>
      </p:sp>
      <p:pic>
        <p:nvPicPr>
          <p:cNvPr id="28676" name="Picture 4" descr="This is a graphic of an arrow pointing from a square with one-fifth written in it to a rectangle that is divided into 5 squares that has an arrow pointing to a rectangle with the word whole written it it. " title="Iterat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916517" y="4365625"/>
            <a:ext cx="10936816" cy="6667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7" name="Text Placeholder 9"/>
          <p:cNvSpPr>
            <a:spLocks noGrp="1"/>
          </p:cNvSpPr>
          <p:nvPr>
            <p:ph type="body" sz="quarter" idx="3"/>
          </p:nvPr>
        </p:nvSpPr>
        <p:spPr>
          <a:xfrm>
            <a:off x="563033" y="3509963"/>
            <a:ext cx="2076451" cy="639762"/>
          </a:xfrm>
        </p:spPr>
        <p:txBody>
          <a:bodyPr>
            <a:normAutofit/>
          </a:bodyPr>
          <a:lstStyle/>
          <a:p>
            <a:pPr eaLnBrk="1" hangingPunct="1"/>
            <a:r>
              <a:rPr lang="en-US" altLang="en-US" sz="3000" dirty="0"/>
              <a:t>Iterating </a:t>
            </a:r>
            <a:endParaRPr lang="en-CA" altLang="en-US" sz="3000" dirty="0"/>
          </a:p>
        </p:txBody>
      </p:sp>
      <p:pic>
        <p:nvPicPr>
          <p:cNvPr id="28679" name="Picture 3" descr="This is a graphic with the an arrow pointing from a rectangle with the word whole written in it to a rectangle that is divided into 5 squares that points to a square that has one-fifth written in it." title="Partitioning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284" y="2403475"/>
            <a:ext cx="1094528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2827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CA" b="1" dirty="0"/>
              <a:t>Agenda </a:t>
            </a:r>
          </a:p>
        </p:txBody>
      </p:sp>
      <p:sp>
        <p:nvSpPr>
          <p:cNvPr id="4" name="Slide Number Placeholder 3"/>
          <p:cNvSpPr>
            <a:spLocks noGrp="1"/>
          </p:cNvSpPr>
          <p:nvPr>
            <p:ph type="sldNum" sz="quarter" idx="12"/>
          </p:nvPr>
        </p:nvSpPr>
        <p:spPr/>
        <p:txBody>
          <a:bodyPr/>
          <a:lstStyle/>
          <a:p>
            <a:fld id="{74C22EB6-A0B0-4F6F-9143-A21C47EC15A9}" type="slidenum">
              <a:rPr lang="en-CA" smtClean="0"/>
              <a:pPr/>
              <a:t>3</a:t>
            </a:fld>
            <a:endParaRPr lang="en-CA" dirty="0"/>
          </a:p>
        </p:txBody>
      </p:sp>
      <p:graphicFrame>
        <p:nvGraphicFramePr>
          <p:cNvPr id="5" name="Content Placeholder 4" descr="This is a list of agenda items in the left hand column with the intended audience listed in the right hand column." title="Agenda"/>
          <p:cNvGraphicFramePr>
            <a:graphicFrameLocks noGrp="1"/>
          </p:cNvGraphicFramePr>
          <p:nvPr>
            <p:ph idx="1"/>
            <p:extLst>
              <p:ext uri="{D42A27DB-BD31-4B8C-83A1-F6EECF244321}">
                <p14:modId xmlns:p14="http://schemas.microsoft.com/office/powerpoint/2010/main" val="596090677"/>
              </p:ext>
            </p:extLst>
          </p:nvPr>
        </p:nvGraphicFramePr>
        <p:xfrm>
          <a:off x="349469" y="1129830"/>
          <a:ext cx="11506200" cy="4937760"/>
        </p:xfrm>
        <a:graphic>
          <a:graphicData uri="http://schemas.openxmlformats.org/drawingml/2006/table">
            <a:tbl>
              <a:tblPr firstRow="1" bandRow="1">
                <a:tableStyleId>{5C22544A-7EE6-4342-B048-85BDC9FD1C3A}</a:tableStyleId>
              </a:tblPr>
              <a:tblGrid>
                <a:gridCol w="8064522">
                  <a:extLst>
                    <a:ext uri="{9D8B030D-6E8A-4147-A177-3AD203B41FA5}">
                      <a16:colId xmlns="" xmlns:a16="http://schemas.microsoft.com/office/drawing/2014/main" val="20000"/>
                    </a:ext>
                  </a:extLst>
                </a:gridCol>
                <a:gridCol w="3441678">
                  <a:extLst>
                    <a:ext uri="{9D8B030D-6E8A-4147-A177-3AD203B41FA5}">
                      <a16:colId xmlns="" xmlns:a16="http://schemas.microsoft.com/office/drawing/2014/main" val="20001"/>
                    </a:ext>
                  </a:extLst>
                </a:gridCol>
              </a:tblGrid>
              <a:tr h="524630">
                <a:tc>
                  <a:txBody>
                    <a:bodyPr/>
                    <a:lstStyle/>
                    <a:p>
                      <a:endParaRPr lang="en-CA" sz="3000" dirty="0"/>
                    </a:p>
                  </a:txBody>
                  <a:tcPr marL="141025" marR="141025"/>
                </a:tc>
                <a:tc>
                  <a:txBody>
                    <a:bodyPr/>
                    <a:lstStyle/>
                    <a:p>
                      <a:r>
                        <a:rPr lang="en-CA" sz="3000" dirty="0"/>
                        <a:t>Intended Audience</a:t>
                      </a:r>
                    </a:p>
                  </a:txBody>
                  <a:tcPr marL="141025" marR="141025"/>
                </a:tc>
                <a:extLst>
                  <a:ext uri="{0D108BD9-81ED-4DB2-BD59-A6C34878D82A}">
                    <a16:rowId xmlns="" xmlns:a16="http://schemas.microsoft.com/office/drawing/2014/main" val="10000"/>
                  </a:ext>
                </a:extLst>
              </a:tr>
              <a:tr h="524630">
                <a:tc>
                  <a:txBody>
                    <a:bodyPr/>
                    <a:lstStyle/>
                    <a:p>
                      <a:r>
                        <a:rPr lang="en-CA" sz="3000" dirty="0">
                          <a:solidFill>
                            <a:schemeClr val="tx1"/>
                          </a:solidFill>
                        </a:rPr>
                        <a:t>Review of Five Constructs:</a:t>
                      </a:r>
                      <a:r>
                        <a:rPr lang="en-CA" sz="3000" baseline="0" dirty="0">
                          <a:solidFill>
                            <a:schemeClr val="tx1"/>
                          </a:solidFill>
                        </a:rPr>
                        <a:t> </a:t>
                      </a:r>
                      <a:r>
                        <a:rPr lang="en-CA" sz="3000" dirty="0">
                          <a:solidFill>
                            <a:schemeClr val="tx1"/>
                          </a:solidFill>
                        </a:rPr>
                        <a:t>Card Sort</a:t>
                      </a:r>
                    </a:p>
                  </a:txBody>
                  <a:tcPr marL="141025" marR="141025"/>
                </a:tc>
                <a:tc>
                  <a:txBody>
                    <a:bodyPr/>
                    <a:lstStyle/>
                    <a:p>
                      <a:r>
                        <a:rPr lang="en-CA" sz="3000" dirty="0"/>
                        <a:t>Educator</a:t>
                      </a:r>
                    </a:p>
                  </a:txBody>
                  <a:tcPr marL="141025" marR="141025"/>
                </a:tc>
                <a:extLst>
                  <a:ext uri="{0D108BD9-81ED-4DB2-BD59-A6C34878D82A}">
                    <a16:rowId xmlns="" xmlns:a16="http://schemas.microsoft.com/office/drawing/2014/main" val="10001"/>
                  </a:ext>
                </a:extLst>
              </a:tr>
              <a:tr h="524630">
                <a:tc>
                  <a:txBody>
                    <a:bodyPr/>
                    <a:lstStyle/>
                    <a:p>
                      <a:r>
                        <a:rPr lang="en-CA" sz="3000" dirty="0">
                          <a:solidFill>
                            <a:schemeClr val="tx1"/>
                          </a:solidFill>
                        </a:rPr>
                        <a:t>Research Overview: Why study fractions?</a:t>
                      </a:r>
                    </a:p>
                  </a:txBody>
                  <a:tcPr marL="141025" marR="1410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3000" dirty="0"/>
                    </a:p>
                  </a:txBody>
                  <a:tcPr marL="141025" marR="141025"/>
                </a:tc>
                <a:extLst>
                  <a:ext uri="{0D108BD9-81ED-4DB2-BD59-A6C34878D82A}">
                    <a16:rowId xmlns="" xmlns:a16="http://schemas.microsoft.com/office/drawing/2014/main" val="10002"/>
                  </a:ext>
                </a:extLst>
              </a:tr>
              <a:tr h="4475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3000" dirty="0">
                          <a:solidFill>
                            <a:schemeClr val="tx1"/>
                          </a:solidFill>
                        </a:rPr>
                        <a:t>Unit Fraction</a:t>
                      </a:r>
                      <a:r>
                        <a:rPr lang="en-CA" sz="3000" baseline="0" dirty="0">
                          <a:solidFill>
                            <a:schemeClr val="tx1"/>
                          </a:solidFill>
                        </a:rPr>
                        <a:t> </a:t>
                      </a:r>
                      <a:r>
                        <a:rPr lang="en-CA" sz="3000" dirty="0">
                          <a:solidFill>
                            <a:schemeClr val="tx1"/>
                          </a:solidFill>
                        </a:rPr>
                        <a:t>Counting Game </a:t>
                      </a:r>
                    </a:p>
                  </a:txBody>
                  <a:tcPr marL="141025" marR="1410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000" dirty="0"/>
                        <a:t>Student</a:t>
                      </a:r>
                    </a:p>
                  </a:txBody>
                  <a:tcPr marL="141025" marR="141025"/>
                </a:tc>
                <a:extLst>
                  <a:ext uri="{0D108BD9-81ED-4DB2-BD59-A6C34878D82A}">
                    <a16:rowId xmlns="" xmlns:a16="http://schemas.microsoft.com/office/drawing/2014/main" val="10003"/>
                  </a:ext>
                </a:extLst>
              </a:tr>
              <a:tr h="524630">
                <a:tc>
                  <a:txBody>
                    <a:bodyPr/>
                    <a:lstStyle/>
                    <a:p>
                      <a:r>
                        <a:rPr lang="en-CA" sz="3000" dirty="0">
                          <a:solidFill>
                            <a:schemeClr val="tx1"/>
                          </a:solidFill>
                        </a:rPr>
                        <a:t>Building Understanding of Unit Fractions</a:t>
                      </a:r>
                    </a:p>
                  </a:txBody>
                  <a:tcPr marL="141025" marR="141025"/>
                </a:tc>
                <a:tc>
                  <a:txBody>
                    <a:bodyPr/>
                    <a:lstStyle/>
                    <a:p>
                      <a:endParaRPr lang="en-CA" sz="3000" dirty="0"/>
                    </a:p>
                  </a:txBody>
                  <a:tcPr marL="141025" marR="141025"/>
                </a:tc>
                <a:extLst>
                  <a:ext uri="{0D108BD9-81ED-4DB2-BD59-A6C34878D82A}">
                    <a16:rowId xmlns="" xmlns:a16="http://schemas.microsoft.com/office/drawing/2014/main" val="10004"/>
                  </a:ext>
                </a:extLst>
              </a:tr>
              <a:tr h="524630">
                <a:tc>
                  <a:txBody>
                    <a:bodyPr/>
                    <a:lstStyle/>
                    <a:p>
                      <a:r>
                        <a:rPr lang="en-CA" sz="3000" dirty="0">
                          <a:solidFill>
                            <a:schemeClr val="tx1"/>
                          </a:solidFill>
                        </a:rPr>
                        <a:t>Partitioning,</a:t>
                      </a:r>
                      <a:r>
                        <a:rPr lang="en-CA" sz="3000" baseline="0" dirty="0">
                          <a:solidFill>
                            <a:schemeClr val="tx1"/>
                          </a:solidFill>
                        </a:rPr>
                        <a:t> Iterating and </a:t>
                      </a:r>
                      <a:r>
                        <a:rPr lang="en-CA" sz="3000" baseline="0" dirty="0" err="1">
                          <a:solidFill>
                            <a:schemeClr val="tx1"/>
                          </a:solidFill>
                        </a:rPr>
                        <a:t>Disembedding</a:t>
                      </a:r>
                      <a:endParaRPr lang="en-CA" sz="3000" dirty="0">
                        <a:solidFill>
                          <a:schemeClr val="tx1"/>
                        </a:solidFill>
                      </a:endParaRPr>
                    </a:p>
                  </a:txBody>
                  <a:tcPr marL="141025" marR="1410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3000" dirty="0"/>
                    </a:p>
                  </a:txBody>
                  <a:tcPr marL="141025" marR="141025"/>
                </a:tc>
                <a:extLst>
                  <a:ext uri="{0D108BD9-81ED-4DB2-BD59-A6C34878D82A}">
                    <a16:rowId xmlns="" xmlns:a16="http://schemas.microsoft.com/office/drawing/2014/main" val="10005"/>
                  </a:ext>
                </a:extLst>
              </a:tr>
              <a:tr h="524630">
                <a:tc>
                  <a:txBody>
                    <a:bodyPr/>
                    <a:lstStyle/>
                    <a:p>
                      <a:r>
                        <a:rPr lang="en-CA" sz="3000" baseline="0" dirty="0">
                          <a:solidFill>
                            <a:schemeClr val="tx1"/>
                          </a:solidFill>
                        </a:rPr>
                        <a:t>Partitioning, Iterating and </a:t>
                      </a:r>
                      <a:r>
                        <a:rPr lang="en-CA" sz="3000" baseline="0" dirty="0" err="1">
                          <a:solidFill>
                            <a:schemeClr val="tx1"/>
                          </a:solidFill>
                        </a:rPr>
                        <a:t>Disembedding</a:t>
                      </a:r>
                      <a:r>
                        <a:rPr lang="en-CA" sz="3000" baseline="0" dirty="0">
                          <a:solidFill>
                            <a:schemeClr val="tx1"/>
                          </a:solidFill>
                        </a:rPr>
                        <a:t> Tasks</a:t>
                      </a:r>
                      <a:endParaRPr lang="en-CA" sz="3000" dirty="0">
                        <a:solidFill>
                          <a:schemeClr val="tx1"/>
                        </a:solidFill>
                      </a:endParaRPr>
                    </a:p>
                  </a:txBody>
                  <a:tcPr marL="141025" marR="141025"/>
                </a:tc>
                <a:tc>
                  <a:txBody>
                    <a:bodyPr/>
                    <a:lstStyle/>
                    <a:p>
                      <a:r>
                        <a:rPr lang="en-CA" sz="3000" dirty="0"/>
                        <a:t>Student</a:t>
                      </a:r>
                    </a:p>
                  </a:txBody>
                  <a:tcPr marL="141025" marR="141025"/>
                </a:tc>
                <a:extLst>
                  <a:ext uri="{0D108BD9-81ED-4DB2-BD59-A6C34878D82A}">
                    <a16:rowId xmlns="" xmlns:a16="http://schemas.microsoft.com/office/drawing/2014/main" val="10006"/>
                  </a:ext>
                </a:extLst>
              </a:tr>
              <a:tr h="524630">
                <a:tc>
                  <a:txBody>
                    <a:bodyPr/>
                    <a:lstStyle/>
                    <a:p>
                      <a:r>
                        <a:rPr lang="en-CA" sz="3000" dirty="0">
                          <a:solidFill>
                            <a:schemeClr val="tx1"/>
                          </a:solidFill>
                        </a:rPr>
                        <a:t>Unit Fractions Across K-12 Curriculum</a:t>
                      </a:r>
                    </a:p>
                  </a:txBody>
                  <a:tcPr marL="141025" marR="141025"/>
                </a:tc>
                <a:tc>
                  <a:txBody>
                    <a:bodyPr/>
                    <a:lstStyle/>
                    <a:p>
                      <a:endParaRPr lang="en-CA" sz="3000" dirty="0"/>
                    </a:p>
                  </a:txBody>
                  <a:tcPr marL="141025" marR="141025"/>
                </a:tc>
                <a:extLst>
                  <a:ext uri="{0D108BD9-81ED-4DB2-BD59-A6C34878D82A}">
                    <a16:rowId xmlns="" xmlns:a16="http://schemas.microsoft.com/office/drawing/2014/main" val="240487538"/>
                  </a:ext>
                </a:extLst>
              </a:tr>
              <a:tr h="524630">
                <a:tc>
                  <a:txBody>
                    <a:bodyPr/>
                    <a:lstStyle/>
                    <a:p>
                      <a:r>
                        <a:rPr lang="en-CA" sz="3000" dirty="0">
                          <a:solidFill>
                            <a:schemeClr val="tx1"/>
                          </a:solidFill>
                        </a:rPr>
                        <a:t>I Have…Who Has… Task</a:t>
                      </a:r>
                    </a:p>
                  </a:txBody>
                  <a:tcPr marL="141025" marR="141025"/>
                </a:tc>
                <a:tc>
                  <a:txBody>
                    <a:bodyPr/>
                    <a:lstStyle/>
                    <a:p>
                      <a:r>
                        <a:rPr lang="en-CA" sz="3000" dirty="0"/>
                        <a:t>Student</a:t>
                      </a:r>
                    </a:p>
                  </a:txBody>
                  <a:tcPr marL="141025" marR="141025"/>
                </a:tc>
                <a:extLst>
                  <a:ext uri="{0D108BD9-81ED-4DB2-BD59-A6C34878D82A}">
                    <a16:rowId xmlns="" xmlns:a16="http://schemas.microsoft.com/office/drawing/2014/main" val="3475780185"/>
                  </a:ext>
                </a:extLst>
              </a:tr>
            </a:tbl>
          </a:graphicData>
        </a:graphic>
      </p:graphicFrame>
    </p:spTree>
    <p:extLst>
      <p:ext uri="{BB962C8B-B14F-4D97-AF65-F5344CB8AC3E}">
        <p14:creationId xmlns:p14="http://schemas.microsoft.com/office/powerpoint/2010/main" val="7799722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675217" y="211137"/>
            <a:ext cx="10515600" cy="1325563"/>
          </a:xfrm>
        </p:spPr>
        <p:txBody>
          <a:bodyPr>
            <a:normAutofit/>
          </a:bodyPr>
          <a:lstStyle/>
          <a:p>
            <a:pPr algn="ctr"/>
            <a:r>
              <a:rPr lang="en-CA" altLang="en-US" b="1" dirty="0" err="1"/>
              <a:t>Disembedding</a:t>
            </a:r>
            <a:endParaRPr lang="en-CA" altLang="en-US" b="1" dirty="0"/>
          </a:p>
        </p:txBody>
      </p:sp>
      <p:sp>
        <p:nvSpPr>
          <p:cNvPr id="26627" name="Content Placeholder 2"/>
          <p:cNvSpPr>
            <a:spLocks noGrp="1"/>
          </p:cNvSpPr>
          <p:nvPr>
            <p:ph idx="1"/>
          </p:nvPr>
        </p:nvSpPr>
        <p:spPr>
          <a:xfrm>
            <a:off x="675217" y="1536700"/>
            <a:ext cx="11343216" cy="4897438"/>
          </a:xfrm>
        </p:spPr>
        <p:txBody>
          <a:bodyPr>
            <a:normAutofit/>
          </a:bodyPr>
          <a:lstStyle/>
          <a:p>
            <a:pPr marL="0" indent="0" eaLnBrk="1" hangingPunct="1">
              <a:buFont typeface="Arial" panose="020B0604020202020204" pitchFamily="34" charset="0"/>
              <a:buNone/>
            </a:pPr>
            <a:r>
              <a:rPr lang="en-CA" altLang="en-US" sz="3000" dirty="0"/>
              <a:t>Embedding involves seeing the part within the whole.</a:t>
            </a:r>
          </a:p>
          <a:p>
            <a:pPr marL="0" indent="0" eaLnBrk="1" hangingPunct="1">
              <a:buFont typeface="Arial" panose="020B0604020202020204" pitchFamily="34" charset="0"/>
              <a:buNone/>
            </a:pPr>
            <a:r>
              <a:rPr lang="en-CA" altLang="en-US" sz="3000" dirty="0" err="1"/>
              <a:t>Disembedding</a:t>
            </a:r>
            <a:r>
              <a:rPr lang="en-CA" altLang="en-US" sz="3000" dirty="0"/>
              <a:t> involves considering the parts as separate from “the whole while keeping the whole mentally intact” (</a:t>
            </a:r>
            <a:r>
              <a:rPr lang="en-CA" altLang="en-US" sz="3000" dirty="0" err="1"/>
              <a:t>Hackenburg</a:t>
            </a:r>
            <a:r>
              <a:rPr lang="en-CA" altLang="en-US" sz="3000" dirty="0"/>
              <a:t> and Lee)</a:t>
            </a:r>
          </a:p>
          <a:p>
            <a:pPr marL="0" indent="0" eaLnBrk="1" hangingPunct="1">
              <a:buFont typeface="Arial" panose="020B0604020202020204" pitchFamily="34" charset="0"/>
              <a:buNone/>
            </a:pPr>
            <a:endParaRPr lang="en-CA" altLang="en-US" sz="3000" dirty="0"/>
          </a:p>
        </p:txBody>
      </p:sp>
      <p:pic>
        <p:nvPicPr>
          <p:cNvPr id="26628" name="Picture 2" descr="This is the same photo from the earlier slide of a young female student using three fingers to measure along the edge of her desk. But in this photo grey dots regularly spaced apart are superimposed along the edge of the desk. There is also a green line superimposed over the fingers of the student." title="Disembed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95" y="3486146"/>
            <a:ext cx="6043084" cy="273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3" descr="This is a photo of two male students using markers to measure the edge of the desk." title="Itera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2479" y="3486146"/>
            <a:ext cx="5412316" cy="273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descr=" There is a green line superimposed over the fingers of the student." title="Measurement"/>
          <p:cNvCxnSpPr/>
          <p:nvPr/>
        </p:nvCxnSpPr>
        <p:spPr>
          <a:xfrm>
            <a:off x="4254500" y="5083175"/>
            <a:ext cx="383117" cy="103188"/>
          </a:xfrm>
          <a:prstGeom prst="line">
            <a:avLst/>
          </a:prstGeom>
          <a:ln w="76200"/>
          <a:effectLst/>
        </p:spPr>
        <p:style>
          <a:lnRef idx="3">
            <a:schemeClr val="accent6"/>
          </a:lnRef>
          <a:fillRef idx="0">
            <a:schemeClr val="accent6"/>
          </a:fillRef>
          <a:effectRef idx="2">
            <a:schemeClr val="accent6"/>
          </a:effectRef>
          <a:fontRef idx="minor">
            <a:schemeClr val="tx1"/>
          </a:fontRef>
        </p:style>
      </p:cxnSp>
      <p:cxnSp>
        <p:nvCxnSpPr>
          <p:cNvPr id="8" name="Straight Connector 7" descr="Grey dots regularly spaced apart are superimposed along the edge of the desk." title="Measurement"/>
          <p:cNvCxnSpPr/>
          <p:nvPr/>
        </p:nvCxnSpPr>
        <p:spPr>
          <a:xfrm>
            <a:off x="1390651" y="4543425"/>
            <a:ext cx="4955116" cy="1365250"/>
          </a:xfrm>
          <a:prstGeom prst="line">
            <a:avLst/>
          </a:prstGeom>
          <a:ln w="76200">
            <a:solidFill>
              <a:schemeClr val="bg1">
                <a:lumMod val="50000"/>
              </a:schemeClr>
            </a:solidFill>
            <a:prstDash val="sysDot"/>
          </a:ln>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886196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7"/>
          <p:cNvSpPr>
            <a:spLocks noGrp="1"/>
          </p:cNvSpPr>
          <p:nvPr>
            <p:ph type="title"/>
          </p:nvPr>
        </p:nvSpPr>
        <p:spPr>
          <a:xfrm>
            <a:off x="836083" y="420094"/>
            <a:ext cx="10515600" cy="1325563"/>
          </a:xfrm>
        </p:spPr>
        <p:txBody>
          <a:bodyPr>
            <a:normAutofit/>
          </a:bodyPr>
          <a:lstStyle/>
          <a:p>
            <a:pPr algn="ctr"/>
            <a:r>
              <a:rPr lang="en-CA" altLang="en-US" b="1" dirty="0"/>
              <a:t>Disembedding Samples</a:t>
            </a:r>
            <a:endParaRPr lang="en-US" altLang="en-US" b="1" dirty="0"/>
          </a:p>
        </p:txBody>
      </p:sp>
      <p:sp>
        <p:nvSpPr>
          <p:cNvPr id="9" name="Content Placeholder 8"/>
          <p:cNvSpPr>
            <a:spLocks noGrp="1"/>
          </p:cNvSpPr>
          <p:nvPr>
            <p:ph idx="1"/>
          </p:nvPr>
        </p:nvSpPr>
        <p:spPr>
          <a:xfrm>
            <a:off x="663574" y="1847061"/>
            <a:ext cx="11343217" cy="3960812"/>
          </a:xfrm>
        </p:spPr>
        <p:txBody>
          <a:bodyPr>
            <a:normAutofit/>
          </a:bodyPr>
          <a:lstStyle/>
          <a:p>
            <a:r>
              <a:rPr lang="en-CA" altLang="en-US" sz="3000" dirty="0"/>
              <a:t>If this piece represented one-fifth of the whole, what would the whole look like? </a:t>
            </a:r>
          </a:p>
          <a:p>
            <a:endParaRPr lang="en-CA" altLang="en-US" sz="3000" dirty="0"/>
          </a:p>
          <a:p>
            <a:r>
              <a:rPr lang="en-CA" altLang="en-US" sz="3000" dirty="0"/>
              <a:t>If this piece represented one-half of the whole, what would the whole look like?</a:t>
            </a:r>
          </a:p>
          <a:p>
            <a:endParaRPr lang="en-CA" altLang="en-US" sz="3000" dirty="0"/>
          </a:p>
          <a:p>
            <a:r>
              <a:rPr lang="en-CA" altLang="en-US" sz="3000" dirty="0"/>
              <a:t>If this piece represented one-tenth of the whole, what would the whole look like?</a:t>
            </a:r>
            <a:endParaRPr lang="en-US" altLang="en-US" sz="3000" dirty="0"/>
          </a:p>
        </p:txBody>
      </p:sp>
      <p:sp>
        <p:nvSpPr>
          <p:cNvPr id="10" name="Rectangle 9" descr="A rectangle"/>
          <p:cNvSpPr/>
          <p:nvPr/>
        </p:nvSpPr>
        <p:spPr>
          <a:xfrm>
            <a:off x="9485949" y="703819"/>
            <a:ext cx="478365" cy="6477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8" name="Group 27" descr="This is a graphic that has a rectangle divided into 5 smaller rectangles."/>
          <p:cNvGrpSpPr>
            <a:grpSpLocks/>
          </p:cNvGrpSpPr>
          <p:nvPr/>
        </p:nvGrpSpPr>
        <p:grpSpPr bwMode="auto">
          <a:xfrm>
            <a:off x="6098989" y="2529287"/>
            <a:ext cx="2427816" cy="647700"/>
            <a:chOff x="5481182" y="3036664"/>
            <a:chExt cx="1821963" cy="648072"/>
          </a:xfrm>
        </p:grpSpPr>
        <p:grpSp>
          <p:nvGrpSpPr>
            <p:cNvPr id="30745" name="Group 25"/>
            <p:cNvGrpSpPr>
              <a:grpSpLocks/>
            </p:cNvGrpSpPr>
            <p:nvPr/>
          </p:nvGrpSpPr>
          <p:grpSpPr bwMode="auto">
            <a:xfrm>
              <a:off x="5481182" y="3036664"/>
              <a:ext cx="1816804" cy="648072"/>
              <a:chOff x="5481182" y="3036664"/>
              <a:chExt cx="1816804" cy="648072"/>
            </a:xfrm>
          </p:grpSpPr>
          <p:sp>
            <p:nvSpPr>
              <p:cNvPr id="11" name="Rectangle 10"/>
              <p:cNvSpPr/>
              <p:nvPr/>
            </p:nvSpPr>
            <p:spPr>
              <a:xfrm>
                <a:off x="5481182" y="3036664"/>
                <a:ext cx="360580" cy="64807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5840174" y="3036664"/>
                <a:ext cx="360580" cy="64807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6200754" y="3036664"/>
                <a:ext cx="358992" cy="64807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6559746" y="3036664"/>
                <a:ext cx="360581" cy="64807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a:xfrm>
                <a:off x="6937799" y="3036664"/>
                <a:ext cx="360581" cy="64807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7" name="Rectangle 26"/>
            <p:cNvSpPr/>
            <p:nvPr/>
          </p:nvSpPr>
          <p:spPr>
            <a:xfrm>
              <a:off x="5481182" y="3036664"/>
              <a:ext cx="1821963" cy="648072"/>
            </a:xfrm>
            <a:prstGeom prst="rect">
              <a:avLst/>
            </a:prstGeom>
            <a:noFill/>
            <a:ln>
              <a:solidFill>
                <a:schemeClr val="accent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0" name="Group 29" descr="A rectangle is divided into two smaller rectangles.&#10;"/>
          <p:cNvGrpSpPr>
            <a:grpSpLocks/>
          </p:cNvGrpSpPr>
          <p:nvPr/>
        </p:nvGrpSpPr>
        <p:grpSpPr bwMode="auto">
          <a:xfrm>
            <a:off x="6093883" y="3859213"/>
            <a:ext cx="960967" cy="654050"/>
            <a:chOff x="6002312" y="4507620"/>
            <a:chExt cx="720081" cy="653626"/>
          </a:xfrm>
        </p:grpSpPr>
        <p:grpSp>
          <p:nvGrpSpPr>
            <p:cNvPr id="30741" name="Group 24"/>
            <p:cNvGrpSpPr>
              <a:grpSpLocks/>
            </p:cNvGrpSpPr>
            <p:nvPr/>
          </p:nvGrpSpPr>
          <p:grpSpPr bwMode="auto">
            <a:xfrm>
              <a:off x="6002312" y="4510397"/>
              <a:ext cx="720080" cy="650849"/>
              <a:chOff x="6002312" y="4510397"/>
              <a:chExt cx="720080" cy="650849"/>
            </a:xfrm>
          </p:grpSpPr>
          <p:sp>
            <p:nvSpPr>
              <p:cNvPr id="15" name="Rectangle 14"/>
              <p:cNvSpPr/>
              <p:nvPr/>
            </p:nvSpPr>
            <p:spPr>
              <a:xfrm>
                <a:off x="6362352" y="4513966"/>
                <a:ext cx="360041" cy="64728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ectangle 16"/>
              <p:cNvSpPr/>
              <p:nvPr/>
            </p:nvSpPr>
            <p:spPr>
              <a:xfrm>
                <a:off x="6002312" y="4510793"/>
                <a:ext cx="360040" cy="64728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9" name="Rectangle 28"/>
            <p:cNvSpPr/>
            <p:nvPr/>
          </p:nvSpPr>
          <p:spPr>
            <a:xfrm>
              <a:off x="6002312" y="4507620"/>
              <a:ext cx="720081" cy="647280"/>
            </a:xfrm>
            <a:prstGeom prst="rect">
              <a:avLst/>
            </a:prstGeom>
            <a:noFill/>
            <a:ln>
              <a:solidFill>
                <a:schemeClr val="accent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44" name="Group 43" descr="A rectangle is divided into 10 smaller rectangles."/>
          <p:cNvGrpSpPr>
            <a:grpSpLocks/>
          </p:cNvGrpSpPr>
          <p:nvPr/>
        </p:nvGrpSpPr>
        <p:grpSpPr bwMode="auto">
          <a:xfrm>
            <a:off x="6093883" y="5426474"/>
            <a:ext cx="4910667" cy="655637"/>
            <a:chOff x="5091055" y="5833952"/>
            <a:chExt cx="3682829" cy="655522"/>
          </a:xfrm>
        </p:grpSpPr>
        <p:grpSp>
          <p:nvGrpSpPr>
            <p:cNvPr id="30729" name="Group 33"/>
            <p:cNvGrpSpPr>
              <a:grpSpLocks/>
            </p:cNvGrpSpPr>
            <p:nvPr/>
          </p:nvGrpSpPr>
          <p:grpSpPr bwMode="auto">
            <a:xfrm>
              <a:off x="5095548" y="5835964"/>
              <a:ext cx="3678336" cy="653510"/>
              <a:chOff x="5095548" y="5835964"/>
              <a:chExt cx="3678336" cy="653510"/>
            </a:xfrm>
          </p:grpSpPr>
          <p:sp>
            <p:nvSpPr>
              <p:cNvPr id="18" name="Rectangle 17"/>
              <p:cNvSpPr/>
              <p:nvPr/>
            </p:nvSpPr>
            <p:spPr>
              <a:xfrm>
                <a:off x="6967393" y="5840301"/>
                <a:ext cx="360345" cy="64917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ectangle 18"/>
              <p:cNvSpPr/>
              <p:nvPr/>
            </p:nvSpPr>
            <p:spPr>
              <a:xfrm>
                <a:off x="5451400" y="5838714"/>
                <a:ext cx="358758" cy="6475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5829208" y="5838714"/>
                <a:ext cx="360346" cy="6475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7322976" y="5840301"/>
                <a:ext cx="358758" cy="64917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p:cNvSpPr/>
              <p:nvPr/>
            </p:nvSpPr>
            <p:spPr>
              <a:xfrm>
                <a:off x="6208603" y="5838714"/>
                <a:ext cx="360345" cy="6475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6587998" y="5838714"/>
                <a:ext cx="360346" cy="6475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5095817" y="5838714"/>
                <a:ext cx="360346" cy="6475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059542" y="5838714"/>
                <a:ext cx="358758" cy="6475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Rectangle 31"/>
              <p:cNvSpPr/>
              <p:nvPr/>
            </p:nvSpPr>
            <p:spPr>
              <a:xfrm>
                <a:off x="8413538" y="5838714"/>
                <a:ext cx="360346" cy="6475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ectangle 32"/>
              <p:cNvSpPr/>
              <p:nvPr/>
            </p:nvSpPr>
            <p:spPr>
              <a:xfrm>
                <a:off x="7680147" y="5835539"/>
                <a:ext cx="360346" cy="64917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3" name="Rectangle 42"/>
            <p:cNvSpPr/>
            <p:nvPr/>
          </p:nvSpPr>
          <p:spPr>
            <a:xfrm>
              <a:off x="5091055" y="5833952"/>
              <a:ext cx="3682829" cy="647586"/>
            </a:xfrm>
            <a:prstGeom prst="rect">
              <a:avLst/>
            </a:prstGeom>
            <a:noFill/>
            <a:ln>
              <a:solidFill>
                <a:schemeClr val="accent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3925917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‘Desktop’ Task </a:t>
            </a:r>
            <a:endParaRPr lang="en-CA" b="1" dirty="0"/>
          </a:p>
        </p:txBody>
      </p:sp>
      <p:sp>
        <p:nvSpPr>
          <p:cNvPr id="3" name="Content Placeholder 2"/>
          <p:cNvSpPr>
            <a:spLocks noGrp="1"/>
          </p:cNvSpPr>
          <p:nvPr>
            <p:ph idx="1"/>
          </p:nvPr>
        </p:nvSpPr>
        <p:spPr>
          <a:xfrm>
            <a:off x="838200" y="1690688"/>
            <a:ext cx="5736771" cy="4351338"/>
          </a:xfrm>
        </p:spPr>
        <p:txBody>
          <a:bodyPr>
            <a:normAutofit/>
          </a:bodyPr>
          <a:lstStyle/>
          <a:p>
            <a:r>
              <a:rPr lang="en-US" sz="3000" dirty="0"/>
              <a:t>What did you notice the students doing?  </a:t>
            </a:r>
          </a:p>
          <a:p>
            <a:pPr lvl="1"/>
            <a:r>
              <a:rPr lang="en-US" dirty="0"/>
              <a:t>partitioning?</a:t>
            </a:r>
          </a:p>
          <a:p>
            <a:pPr lvl="1"/>
            <a:r>
              <a:rPr lang="en-US" dirty="0"/>
              <a:t>iterating?</a:t>
            </a:r>
          </a:p>
          <a:p>
            <a:pPr lvl="1"/>
            <a:r>
              <a:rPr lang="en-US" dirty="0" err="1"/>
              <a:t>disembedding</a:t>
            </a:r>
            <a:r>
              <a:rPr lang="en-US" dirty="0"/>
              <a:t>? </a:t>
            </a:r>
            <a:endParaRPr lang="en-CA" dirty="0"/>
          </a:p>
        </p:txBody>
      </p:sp>
      <p:pic>
        <p:nvPicPr>
          <p:cNvPr id="7" name="P6_Implementation of Task.mov" descr="This is a still from the video. A female teacher is standing in front of a blackboard." title="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5417232" y="1690689"/>
            <a:ext cx="6143588" cy="3628766"/>
          </a:xfrm>
          <a:prstGeom prst="rect">
            <a:avLst/>
          </a:prstGeom>
        </p:spPr>
      </p:pic>
    </p:spTree>
    <p:extLst>
      <p:ext uri="{BB962C8B-B14F-4D97-AF65-F5344CB8AC3E}">
        <p14:creationId xmlns:p14="http://schemas.microsoft.com/office/powerpoint/2010/main" val="40044818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340" y="273685"/>
            <a:ext cx="10515600" cy="1325563"/>
          </a:xfrm>
        </p:spPr>
        <p:txBody>
          <a:bodyPr>
            <a:normAutofit/>
          </a:bodyPr>
          <a:lstStyle/>
          <a:p>
            <a:r>
              <a:rPr lang="en-US" b="1" dirty="0"/>
              <a:t>Paying Attention to Spatial Reasoning</a:t>
            </a:r>
            <a:endParaRPr lang="en-CA" b="1" dirty="0"/>
          </a:p>
        </p:txBody>
      </p:sp>
      <p:sp>
        <p:nvSpPr>
          <p:cNvPr id="3" name="Content Placeholder 2"/>
          <p:cNvSpPr>
            <a:spLocks noGrp="1"/>
          </p:cNvSpPr>
          <p:nvPr>
            <p:ph idx="1"/>
          </p:nvPr>
        </p:nvSpPr>
        <p:spPr>
          <a:xfrm>
            <a:off x="739879" y="2204074"/>
            <a:ext cx="11343051" cy="4126251"/>
          </a:xfrm>
        </p:spPr>
        <p:txBody>
          <a:bodyPr>
            <a:noAutofit/>
          </a:bodyPr>
          <a:lstStyle/>
          <a:p>
            <a:pPr marL="0" indent="0">
              <a:buNone/>
            </a:pPr>
            <a:r>
              <a:rPr lang="en-US" sz="3000" b="1" dirty="0"/>
              <a:t>Gestures</a:t>
            </a:r>
          </a:p>
          <a:p>
            <a:pPr marL="898525" indent="0">
              <a:spcBef>
                <a:spcPts val="0"/>
              </a:spcBef>
              <a:buNone/>
            </a:pPr>
            <a:r>
              <a:rPr lang="en-US" sz="3000" dirty="0"/>
              <a:t>	…gesturing—that is communicating ideas</a:t>
            </a:r>
            <a:br>
              <a:rPr lang="en-US" sz="3000" dirty="0"/>
            </a:br>
            <a:r>
              <a:rPr lang="en-US" sz="3000" dirty="0"/>
              <a:t>through the use of the hands—is an often</a:t>
            </a:r>
            <a:br>
              <a:rPr lang="en-US" sz="3000" dirty="0"/>
            </a:br>
            <a:r>
              <a:rPr lang="en-US" sz="3000" dirty="0"/>
              <a:t>under-used yet 	often-overlooked form of</a:t>
            </a:r>
            <a:br>
              <a:rPr lang="en-US" sz="3000" dirty="0"/>
            </a:br>
            <a:r>
              <a:rPr lang="en-US" sz="3000" dirty="0"/>
              <a:t>communication.  Gesture 	is an especially</a:t>
            </a:r>
          </a:p>
          <a:p>
            <a:pPr marL="898525" indent="0">
              <a:spcBef>
                <a:spcPts val="0"/>
              </a:spcBef>
              <a:buNone/>
            </a:pPr>
            <a:r>
              <a:rPr lang="en-US" sz="3000" dirty="0"/>
              <a:t>powerful means of expressing spatial information and provides information to the listener that is not always expressed in words.</a:t>
            </a:r>
            <a:endParaRPr lang="en-US" sz="3000" i="1" dirty="0"/>
          </a:p>
          <a:p>
            <a:pPr marL="0" indent="0" algn="r">
              <a:buNone/>
            </a:pPr>
            <a:r>
              <a:rPr lang="en-US" sz="3000" i="1" dirty="0"/>
              <a:t>Paying Attention to Spatial Reasoning, p. 22 </a:t>
            </a:r>
          </a:p>
        </p:txBody>
      </p:sp>
      <p:sp>
        <p:nvSpPr>
          <p:cNvPr id="4" name="Footer Placeholder 3"/>
          <p:cNvSpPr>
            <a:spLocks noGrp="1"/>
          </p:cNvSpPr>
          <p:nvPr>
            <p:ph type="ftr" sz="quarter" idx="4294967295"/>
          </p:nvPr>
        </p:nvSpPr>
        <p:spPr>
          <a:xfrm>
            <a:off x="1487488" y="6593851"/>
            <a:ext cx="10704512" cy="365125"/>
          </a:xfrm>
          <a:prstGeom prst="rect">
            <a:avLst/>
          </a:prstGeom>
        </p:spPr>
        <p:txBody>
          <a:bodyPr/>
          <a:lstStyle/>
          <a:p>
            <a:pPr algn="r"/>
            <a:endParaRPr lang="en-CA" dirty="0"/>
          </a:p>
        </p:txBody>
      </p:sp>
      <p:pic>
        <p:nvPicPr>
          <p:cNvPr id="7170" name="Picture 2" descr="This is a screen shot of the first page of the Ontario document called Paying Attention to Spatial Reasoning.&#10;" title="Spatial Reason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8222" y="1285397"/>
            <a:ext cx="3422637" cy="292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5027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Sequencing Partitioning and Iterating</a:t>
            </a:r>
            <a:r>
              <a:rPr lang="en-CA" sz="2800" b="1" dirty="0"/>
              <a:t/>
            </a:r>
            <a:br>
              <a:rPr lang="en-CA" sz="2800" b="1" dirty="0"/>
            </a:br>
            <a:endParaRPr lang="en-CA" sz="2800" b="1" dirty="0"/>
          </a:p>
        </p:txBody>
      </p:sp>
      <p:sp>
        <p:nvSpPr>
          <p:cNvPr id="3" name="Content Placeholder 2"/>
          <p:cNvSpPr>
            <a:spLocks noGrp="1"/>
          </p:cNvSpPr>
          <p:nvPr>
            <p:ph idx="1"/>
          </p:nvPr>
        </p:nvSpPr>
        <p:spPr>
          <a:xfrm>
            <a:off x="838200" y="1690688"/>
            <a:ext cx="10959008" cy="4468652"/>
          </a:xfrm>
        </p:spPr>
        <p:txBody>
          <a:bodyPr>
            <a:normAutofit/>
          </a:bodyPr>
          <a:lstStyle/>
          <a:p>
            <a:pPr marL="0" indent="0">
              <a:buNone/>
            </a:pPr>
            <a:r>
              <a:rPr lang="en-US" sz="3000" dirty="0"/>
              <a:t>Petit et al. (2010) suggest</a:t>
            </a:r>
          </a:p>
          <a:p>
            <a:pPr marL="361950" indent="0">
              <a:spcAft>
                <a:spcPts val="600"/>
              </a:spcAft>
              <a:buNone/>
            </a:pPr>
            <a:r>
              <a:rPr lang="en-US" sz="3000" dirty="0"/>
              <a:t>1. partitioning by repeated halving </a:t>
            </a:r>
          </a:p>
          <a:p>
            <a:pPr marL="361950" indent="0">
              <a:spcAft>
                <a:spcPts val="600"/>
              </a:spcAft>
              <a:buNone/>
            </a:pPr>
            <a:r>
              <a:rPr lang="en-US" sz="3000" dirty="0"/>
              <a:t>2. partitioning of other even numbers, such as tenths</a:t>
            </a:r>
            <a:endParaRPr lang="en-CA" sz="3000" dirty="0"/>
          </a:p>
          <a:p>
            <a:pPr marL="361950" indent="0">
              <a:spcAft>
                <a:spcPts val="600"/>
              </a:spcAft>
              <a:buNone/>
            </a:pPr>
            <a:r>
              <a:rPr lang="en-US" sz="3000" dirty="0"/>
              <a:t>3. partitioning odd  numbers </a:t>
            </a:r>
          </a:p>
          <a:p>
            <a:pPr marL="806450" indent="-444500">
              <a:spcAft>
                <a:spcPts val="600"/>
              </a:spcAft>
              <a:buNone/>
            </a:pPr>
            <a:r>
              <a:rPr lang="en-US" sz="3000" dirty="0"/>
              <a:t>4. partitions, such as twelfths, which can be constructed using a rectangle partitioned into 3 rows and 4 columns</a:t>
            </a:r>
            <a:r>
              <a:rPr lang="en-CA" sz="3000" dirty="0"/>
              <a:t> </a:t>
            </a:r>
          </a:p>
          <a:p>
            <a:pPr marL="0" indent="0">
              <a:buNone/>
            </a:pPr>
            <a:r>
              <a:rPr lang="en-US" sz="3000" dirty="0"/>
              <a:t>Iterating could be reinforced if students were asked to reconstruct the whole from a part.</a:t>
            </a:r>
            <a:endParaRPr lang="en-CA" sz="3000" dirty="0"/>
          </a:p>
        </p:txBody>
      </p:sp>
    </p:spTree>
    <p:extLst>
      <p:ext uri="{BB962C8B-B14F-4D97-AF65-F5344CB8AC3E}">
        <p14:creationId xmlns:p14="http://schemas.microsoft.com/office/powerpoint/2010/main" val="251271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Connecting Unit Fractions and Fractions Language Through Tasks</a:t>
            </a:r>
          </a:p>
        </p:txBody>
      </p:sp>
      <p:sp>
        <p:nvSpPr>
          <p:cNvPr id="3" name="Text Placeholder 2"/>
          <p:cNvSpPr>
            <a:spLocks noGrp="1"/>
          </p:cNvSpPr>
          <p:nvPr>
            <p:ph type="body" idx="1"/>
          </p:nvPr>
        </p:nvSpPr>
        <p:spPr/>
        <p:txBody>
          <a:bodyPr/>
          <a:lstStyle/>
          <a:p>
            <a:endParaRPr lang="en-CA"/>
          </a:p>
        </p:txBody>
      </p:sp>
      <p:sp>
        <p:nvSpPr>
          <p:cNvPr id="4" name="Footer Placeholder 3"/>
          <p:cNvSpPr>
            <a:spLocks noGrp="1"/>
          </p:cNvSpPr>
          <p:nvPr>
            <p:ph type="ftr" sz="quarter" idx="11"/>
          </p:nvPr>
        </p:nvSpPr>
        <p:spPr/>
        <p:txBody>
          <a:bodyPr/>
          <a:lstStyle/>
          <a:p>
            <a:r>
              <a:rPr lang="en-CA"/>
              <a:t>Curriculum and Assessment Policy Branch, 2016</a:t>
            </a:r>
            <a:endParaRPr lang="en-CA" dirty="0"/>
          </a:p>
        </p:txBody>
      </p:sp>
    </p:spTree>
    <p:extLst>
      <p:ext uri="{BB962C8B-B14F-4D97-AF65-F5344CB8AC3E}">
        <p14:creationId xmlns:p14="http://schemas.microsoft.com/office/powerpoint/2010/main" val="3454965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67400" y="387350"/>
            <a:ext cx="6469380" cy="1325563"/>
          </a:xfrm>
        </p:spPr>
        <p:txBody>
          <a:bodyPr>
            <a:normAutofit/>
          </a:bodyPr>
          <a:lstStyle/>
          <a:p>
            <a:pPr algn="ctr"/>
            <a:r>
              <a:rPr lang="en-CA" b="1" dirty="0"/>
              <a:t>Brownie Task – Act 1T</a:t>
            </a:r>
          </a:p>
        </p:txBody>
      </p:sp>
      <p:sp>
        <p:nvSpPr>
          <p:cNvPr id="9" name="Text Placeholder 8"/>
          <p:cNvSpPr>
            <a:spLocks noGrp="1"/>
          </p:cNvSpPr>
          <p:nvPr>
            <p:ph idx="4294967295"/>
          </p:nvPr>
        </p:nvSpPr>
        <p:spPr>
          <a:xfrm>
            <a:off x="6749142" y="1760220"/>
            <a:ext cx="5244419" cy="3188970"/>
          </a:xfrm>
        </p:spPr>
        <p:txBody>
          <a:bodyPr>
            <a:noAutofit/>
          </a:bodyPr>
          <a:lstStyle/>
          <a:p>
            <a:pPr marL="0" indent="0">
              <a:buNone/>
            </a:pPr>
            <a:endParaRPr lang="en-CA" sz="3000" dirty="0"/>
          </a:p>
          <a:p>
            <a:r>
              <a:rPr lang="en-CA" sz="3000" dirty="0"/>
              <a:t>Consider this tray of brownies. </a:t>
            </a:r>
          </a:p>
          <a:p>
            <a:pPr marL="342900" indent="-342900">
              <a:buFont typeface="Arial" panose="020B0604020202020204" pitchFamily="34" charset="0"/>
              <a:buChar char="•"/>
            </a:pPr>
            <a:r>
              <a:rPr lang="en-CA" sz="3000" dirty="0"/>
              <a:t>How would you share it fairly between yourself and three friends?</a:t>
            </a:r>
          </a:p>
        </p:txBody>
      </p:sp>
      <p:pic>
        <p:nvPicPr>
          <p:cNvPr id="2" name="Picture 1" title="Tray of Brownies"/>
          <p:cNvPicPr>
            <a:picLocks noChangeAspect="1"/>
          </p:cNvPicPr>
          <p:nvPr/>
        </p:nvPicPr>
        <p:blipFill rotWithShape="1">
          <a:blip r:embed="rId3"/>
          <a:srcRect l="10183" r="9990"/>
          <a:stretch/>
        </p:blipFill>
        <p:spPr>
          <a:xfrm>
            <a:off x="453571" y="1440544"/>
            <a:ext cx="6052457" cy="4267200"/>
          </a:xfrm>
          <a:prstGeom prst="rect">
            <a:avLst/>
          </a:prstGeom>
        </p:spPr>
      </p:pic>
    </p:spTree>
    <p:extLst>
      <p:ext uri="{BB962C8B-B14F-4D97-AF65-F5344CB8AC3E}">
        <p14:creationId xmlns:p14="http://schemas.microsoft.com/office/powerpoint/2010/main" val="25164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b="1" dirty="0"/>
              <a:t>Paper Folding Video</a:t>
            </a:r>
          </a:p>
        </p:txBody>
      </p:sp>
      <p:sp>
        <p:nvSpPr>
          <p:cNvPr id="3" name="Text Placeholder 2"/>
          <p:cNvSpPr>
            <a:spLocks noGrp="1"/>
          </p:cNvSpPr>
          <p:nvPr>
            <p:ph idx="1"/>
          </p:nvPr>
        </p:nvSpPr>
        <p:spPr>
          <a:xfrm>
            <a:off x="838200" y="1463040"/>
            <a:ext cx="10515600" cy="4713923"/>
          </a:xfrm>
        </p:spPr>
        <p:txBody>
          <a:bodyPr>
            <a:normAutofit/>
          </a:bodyPr>
          <a:lstStyle/>
          <a:p>
            <a:r>
              <a:rPr lang="en-US" sz="3000" dirty="0"/>
              <a:t>Paper folding as a way of making equal shares</a:t>
            </a:r>
          </a:p>
        </p:txBody>
      </p:sp>
      <p:pic>
        <p:nvPicPr>
          <p:cNvPr id="4" name="IMG_1807.mov" descr="A screen shot of a frame of a video about paper fold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97260" y="2266682"/>
            <a:ext cx="6383021" cy="3596068"/>
          </a:xfrm>
          <a:prstGeom prst="rect">
            <a:avLst/>
          </a:prstGeom>
        </p:spPr>
      </p:pic>
    </p:spTree>
    <p:extLst>
      <p:ext uri="{BB962C8B-B14F-4D97-AF65-F5344CB8AC3E}">
        <p14:creationId xmlns:p14="http://schemas.microsoft.com/office/powerpoint/2010/main" val="31293176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90566">
                <p:cTn id="7"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7699" y="327411"/>
            <a:ext cx="3893997" cy="678430"/>
          </a:xfrm>
        </p:spPr>
        <p:txBody>
          <a:bodyPr>
            <a:noAutofit/>
          </a:bodyPr>
          <a:lstStyle/>
          <a:p>
            <a:pPr algn="ctr"/>
            <a:r>
              <a:rPr lang="en-CA" b="1" dirty="0"/>
              <a:t>Strategies</a:t>
            </a:r>
          </a:p>
        </p:txBody>
      </p:sp>
      <p:sp>
        <p:nvSpPr>
          <p:cNvPr id="3" name="Text Placeholder 2"/>
          <p:cNvSpPr>
            <a:spLocks noGrp="1"/>
          </p:cNvSpPr>
          <p:nvPr>
            <p:ph idx="1"/>
          </p:nvPr>
        </p:nvSpPr>
        <p:spPr>
          <a:xfrm>
            <a:off x="340216" y="1637800"/>
            <a:ext cx="4478735" cy="3799590"/>
          </a:xfrm>
        </p:spPr>
        <p:txBody>
          <a:bodyPr>
            <a:noAutofit/>
          </a:bodyPr>
          <a:lstStyle/>
          <a:p>
            <a:r>
              <a:rPr lang="en-US" sz="3000" dirty="0"/>
              <a:t>Cutting and checking for equality.</a:t>
            </a:r>
          </a:p>
          <a:p>
            <a:r>
              <a:rPr lang="en-US" sz="3000" dirty="0"/>
              <a:t>Then comparing the pieces to the whole.</a:t>
            </a:r>
          </a:p>
          <a:p>
            <a:r>
              <a:rPr lang="en-US" sz="3000" dirty="0"/>
              <a:t>The pan is the whole.</a:t>
            </a:r>
          </a:p>
          <a:p>
            <a:r>
              <a:rPr lang="en-US" sz="3000" dirty="0"/>
              <a:t>The brownie pieces are not the whole.</a:t>
            </a:r>
          </a:p>
        </p:txBody>
      </p:sp>
      <p:pic>
        <p:nvPicPr>
          <p:cNvPr id="4" name="IMG_1759.mov" descr="A screen shot of a frame of a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18951" y="1561850"/>
            <a:ext cx="7065493" cy="3980559"/>
          </a:xfrm>
          <a:prstGeom prst="rect">
            <a:avLst/>
          </a:prstGeom>
        </p:spPr>
      </p:pic>
    </p:spTree>
    <p:extLst>
      <p:ext uri="{BB962C8B-B14F-4D97-AF65-F5344CB8AC3E}">
        <p14:creationId xmlns:p14="http://schemas.microsoft.com/office/powerpoint/2010/main" val="11200637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4114800" cy="1325563"/>
          </a:xfrm>
        </p:spPr>
        <p:txBody>
          <a:bodyPr/>
          <a:lstStyle/>
          <a:p>
            <a:r>
              <a:rPr lang="en-CA" dirty="0">
                <a:solidFill>
                  <a:schemeClr val="bg1"/>
                </a:solidFill>
              </a:rPr>
              <a:t>Brownie Task 2</a:t>
            </a:r>
          </a:p>
        </p:txBody>
      </p:sp>
      <p:sp>
        <p:nvSpPr>
          <p:cNvPr id="9" name="Text Placeholder 8"/>
          <p:cNvSpPr>
            <a:spLocks noGrp="1"/>
          </p:cNvSpPr>
          <p:nvPr>
            <p:ph idx="1"/>
          </p:nvPr>
        </p:nvSpPr>
        <p:spPr>
          <a:xfrm>
            <a:off x="6487886" y="1712913"/>
            <a:ext cx="5048794" cy="3772535"/>
          </a:xfrm>
        </p:spPr>
        <p:txBody>
          <a:bodyPr>
            <a:noAutofit/>
          </a:bodyPr>
          <a:lstStyle/>
          <a:p>
            <a:r>
              <a:rPr lang="en-CA" sz="3000" dirty="0">
                <a:solidFill>
                  <a:schemeClr val="bg1">
                    <a:lumMod val="65000"/>
                  </a:schemeClr>
                </a:solidFill>
              </a:rPr>
              <a:t>Consider this tray of brownies. </a:t>
            </a:r>
          </a:p>
          <a:p>
            <a:pPr marL="342900" indent="-342900">
              <a:buFont typeface="Arial" panose="020B0604020202020204" pitchFamily="34" charset="0"/>
              <a:buChar char="•"/>
            </a:pPr>
            <a:r>
              <a:rPr lang="en-CA" sz="3000" dirty="0">
                <a:solidFill>
                  <a:schemeClr val="bg1">
                    <a:lumMod val="65000"/>
                  </a:schemeClr>
                </a:solidFill>
              </a:rPr>
              <a:t>How would you share it fairly between yourself and three friends?</a:t>
            </a:r>
          </a:p>
          <a:p>
            <a:pPr marL="342900" indent="-342900">
              <a:buFont typeface="Arial" panose="020B0604020202020204" pitchFamily="34" charset="0"/>
              <a:buChar char="•"/>
            </a:pPr>
            <a:r>
              <a:rPr lang="en-CA" sz="3000" dirty="0">
                <a:solidFill>
                  <a:schemeClr val="tx2"/>
                </a:solidFill>
              </a:rPr>
              <a:t>Four more people arrive – how would you share it fairly now?</a:t>
            </a:r>
          </a:p>
        </p:txBody>
      </p:sp>
      <p:sp>
        <p:nvSpPr>
          <p:cNvPr id="5" name="Title 3"/>
          <p:cNvSpPr txBox="1">
            <a:spLocks/>
          </p:cNvSpPr>
          <p:nvPr/>
        </p:nvSpPr>
        <p:spPr>
          <a:xfrm>
            <a:off x="5867400" y="387350"/>
            <a:ext cx="64693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u="none" kern="1200">
                <a:solidFill>
                  <a:schemeClr val="accent5">
                    <a:lumMod val="50000"/>
                  </a:schemeClr>
                </a:solidFill>
                <a:latin typeface="Trebuchet MS" panose="020B0603020202020204" pitchFamily="34" charset="0"/>
                <a:ea typeface="+mj-ea"/>
                <a:cs typeface="+mj-cs"/>
              </a:defRPr>
            </a:lvl1pPr>
          </a:lstStyle>
          <a:p>
            <a:pPr algn="ctr"/>
            <a:r>
              <a:rPr lang="en-CA" b="1" dirty="0"/>
              <a:t>Brownie Task – Act 2</a:t>
            </a:r>
            <a:r>
              <a:rPr lang="en-CA" dirty="0">
                <a:solidFill>
                  <a:schemeClr val="bg1"/>
                </a:solidFill>
              </a:rPr>
              <a:t>T</a:t>
            </a:r>
          </a:p>
        </p:txBody>
      </p:sp>
      <p:pic>
        <p:nvPicPr>
          <p:cNvPr id="6" name="Picture 5" title="Tray of Brownies"/>
          <p:cNvPicPr>
            <a:picLocks noChangeAspect="1"/>
          </p:cNvPicPr>
          <p:nvPr/>
        </p:nvPicPr>
        <p:blipFill rotWithShape="1">
          <a:blip r:embed="rId3"/>
          <a:srcRect l="10183" r="9990"/>
          <a:stretch/>
        </p:blipFill>
        <p:spPr>
          <a:xfrm>
            <a:off x="165463" y="1465581"/>
            <a:ext cx="6052457" cy="4267200"/>
          </a:xfrm>
          <a:prstGeom prst="rect">
            <a:avLst/>
          </a:prstGeom>
        </p:spPr>
      </p:pic>
    </p:spTree>
    <p:extLst>
      <p:ext uri="{BB962C8B-B14F-4D97-AF65-F5344CB8AC3E}">
        <p14:creationId xmlns:p14="http://schemas.microsoft.com/office/powerpoint/2010/main" val="426914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CA" b="1" dirty="0">
                <a:sym typeface="Calibri"/>
              </a:rPr>
              <a:t>Session Norms</a:t>
            </a:r>
          </a:p>
        </p:txBody>
      </p:sp>
      <p:sp>
        <p:nvSpPr>
          <p:cNvPr id="57" name="Shape 57"/>
          <p:cNvSpPr txBox="1">
            <a:spLocks noGrp="1"/>
          </p:cNvSpPr>
          <p:nvPr>
            <p:ph idx="1"/>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2"/>
              </a:buClr>
              <a:buSzPct val="25000"/>
              <a:buFont typeface="Arial"/>
              <a:buNone/>
            </a:pPr>
            <a:r>
              <a:rPr lang="en-CA" sz="2800" b="0" i="0" u="none" strike="noStrike" cap="none" dirty="0">
                <a:solidFill>
                  <a:schemeClr val="dk2"/>
                </a:solidFill>
                <a:ea typeface="Calibri"/>
                <a:cs typeface="Calibri"/>
                <a:sym typeface="Calibri"/>
              </a:rPr>
              <a:t>Be engaged in the tasks and discussions as this enriches everyone’s experience.</a:t>
            </a:r>
          </a:p>
          <a:p>
            <a:pPr marL="0" marR="0" lvl="0" indent="0" algn="ctr" rtl="0">
              <a:spcBef>
                <a:spcPts val="560"/>
              </a:spcBef>
              <a:spcAft>
                <a:spcPts val="0"/>
              </a:spcAft>
              <a:buClr>
                <a:schemeClr val="dk2"/>
              </a:buClr>
              <a:buSzPct val="25000"/>
              <a:buFont typeface="Arial"/>
              <a:buNone/>
            </a:pPr>
            <a:endParaRPr sz="2800" b="0" i="0" u="none" strike="noStrike" cap="none" dirty="0">
              <a:solidFill>
                <a:schemeClr val="dk2"/>
              </a:solidFill>
              <a:ea typeface="Calibri"/>
              <a:cs typeface="Calibri"/>
              <a:sym typeface="Calibri"/>
            </a:endParaRPr>
          </a:p>
          <a:p>
            <a:pPr marL="0" marR="0" lvl="0" indent="0" algn="ctr" rtl="0">
              <a:spcBef>
                <a:spcPts val="560"/>
              </a:spcBef>
              <a:spcAft>
                <a:spcPts val="0"/>
              </a:spcAft>
              <a:buClr>
                <a:schemeClr val="dk2"/>
              </a:buClr>
              <a:buSzPct val="25000"/>
              <a:buFont typeface="Arial"/>
              <a:buNone/>
            </a:pPr>
            <a:r>
              <a:rPr lang="en-CA" sz="2800" b="0" i="0" u="none" strike="noStrike" cap="none" dirty="0">
                <a:solidFill>
                  <a:schemeClr val="dk2"/>
                </a:solidFill>
                <a:ea typeface="Calibri"/>
                <a:cs typeface="Calibri"/>
                <a:sym typeface="Calibri"/>
              </a:rPr>
              <a:t>Be a learner – it is fun!</a:t>
            </a:r>
          </a:p>
          <a:p>
            <a:pPr marL="0" marR="0" lvl="0" indent="0" algn="ctr" rtl="0">
              <a:spcBef>
                <a:spcPts val="560"/>
              </a:spcBef>
              <a:spcAft>
                <a:spcPts val="0"/>
              </a:spcAft>
              <a:buClr>
                <a:schemeClr val="dk2"/>
              </a:buClr>
              <a:buSzPct val="25000"/>
              <a:buFont typeface="Arial"/>
              <a:buNone/>
            </a:pPr>
            <a:endParaRPr sz="2800" b="0" i="0" u="none" strike="noStrike" cap="none" dirty="0">
              <a:solidFill>
                <a:schemeClr val="dk2"/>
              </a:solidFill>
              <a:ea typeface="Calibri"/>
              <a:cs typeface="Calibri"/>
              <a:sym typeface="Calibri"/>
            </a:endParaRPr>
          </a:p>
          <a:p>
            <a:pPr marL="0" marR="0" lvl="0" indent="0" algn="ctr" rtl="0">
              <a:spcBef>
                <a:spcPts val="560"/>
              </a:spcBef>
              <a:spcAft>
                <a:spcPts val="0"/>
              </a:spcAft>
              <a:buClr>
                <a:schemeClr val="dk2"/>
              </a:buClr>
              <a:buSzPct val="25000"/>
              <a:buFont typeface="Arial"/>
              <a:buNone/>
            </a:pPr>
            <a:r>
              <a:rPr lang="en-CA" sz="2800" b="0" i="0" u="none" strike="noStrike" cap="none" dirty="0">
                <a:solidFill>
                  <a:schemeClr val="dk2"/>
                </a:solidFill>
                <a:ea typeface="Calibri"/>
                <a:cs typeface="Calibri"/>
                <a:sym typeface="Calibri"/>
              </a:rPr>
              <a:t>Actively seek connections between the research and your classroom experience.</a:t>
            </a:r>
          </a:p>
          <a:p>
            <a:pPr marL="0" marR="0" lvl="0" indent="0" algn="ctr" rtl="0">
              <a:spcBef>
                <a:spcPts val="560"/>
              </a:spcBef>
              <a:spcAft>
                <a:spcPts val="0"/>
              </a:spcAft>
              <a:buClr>
                <a:schemeClr val="dk2"/>
              </a:buClr>
              <a:buSzPct val="25000"/>
              <a:buFont typeface="Arial"/>
              <a:buNone/>
            </a:pPr>
            <a:endParaRPr sz="2800" b="0" i="0" u="none" strike="noStrike" cap="none" dirty="0">
              <a:solidFill>
                <a:schemeClr val="dk2"/>
              </a:solidFill>
              <a:ea typeface="Calibri"/>
              <a:cs typeface="Calibri"/>
              <a:sym typeface="Calibri"/>
            </a:endParaRPr>
          </a:p>
          <a:p>
            <a:pPr marL="0" marR="0" lvl="0" indent="0" algn="ctr" rtl="0">
              <a:spcBef>
                <a:spcPts val="560"/>
              </a:spcBef>
              <a:spcAft>
                <a:spcPts val="0"/>
              </a:spcAft>
              <a:buClr>
                <a:schemeClr val="dk2"/>
              </a:buClr>
              <a:buSzPct val="25000"/>
              <a:buFont typeface="Arial"/>
              <a:buNone/>
            </a:pPr>
            <a:r>
              <a:rPr lang="en-CA" sz="2800" b="0" i="1" u="none" strike="noStrike" cap="none" dirty="0">
                <a:solidFill>
                  <a:schemeClr val="dk2"/>
                </a:solidFill>
                <a:ea typeface="Calibri"/>
                <a:cs typeface="Calibri"/>
                <a:sym typeface="Calibri"/>
              </a:rPr>
              <a:t>By better understanding student thinking we better understand the impact we can have on their learning</a:t>
            </a:r>
            <a:r>
              <a:rPr lang="en-CA" sz="2800" b="0" i="1" u="none" strike="noStrike" cap="none" dirty="0">
                <a:solidFill>
                  <a:schemeClr val="dk2"/>
                </a:solidFill>
                <a:latin typeface="Calibri"/>
                <a:ea typeface="Calibri"/>
                <a:cs typeface="Calibri"/>
                <a:sym typeface="Calibri"/>
              </a:rPr>
              <a:t>.</a:t>
            </a:r>
          </a:p>
          <a:p>
            <a:pPr marL="342900" marR="0" lvl="0" indent="-342900" algn="l" rtl="0">
              <a:spcBef>
                <a:spcPts val="560"/>
              </a:spcBef>
              <a:buClr>
                <a:schemeClr val="dk2"/>
              </a:buClr>
              <a:buSzPct val="100000"/>
              <a:buFont typeface="Arial"/>
              <a:buNone/>
            </a:pPr>
            <a:endParaRPr sz="2800" b="0" i="0" u="none" strike="noStrike" cap="none" dirty="0">
              <a:solidFill>
                <a:schemeClr val="dk2"/>
              </a:solidFill>
              <a:latin typeface="Calibri"/>
              <a:ea typeface="Calibri"/>
              <a:cs typeface="Calibri"/>
              <a:sym typeface="Calibri"/>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t>Folding Paper</a:t>
            </a:r>
          </a:p>
        </p:txBody>
      </p:sp>
      <p:sp>
        <p:nvSpPr>
          <p:cNvPr id="3" name="Text Placeholder 2"/>
          <p:cNvSpPr>
            <a:spLocks noGrp="1"/>
          </p:cNvSpPr>
          <p:nvPr>
            <p:ph idx="1"/>
          </p:nvPr>
        </p:nvSpPr>
        <p:spPr>
          <a:xfrm>
            <a:off x="838200" y="1825625"/>
            <a:ext cx="4991100" cy="4351338"/>
          </a:xfrm>
        </p:spPr>
        <p:txBody>
          <a:bodyPr>
            <a:normAutofit/>
          </a:bodyPr>
          <a:lstStyle/>
          <a:p>
            <a:r>
              <a:rPr lang="en-US" sz="3000" dirty="0"/>
              <a:t>Folding in half.</a:t>
            </a:r>
          </a:p>
          <a:p>
            <a:r>
              <a:rPr lang="en-US" sz="3000" dirty="0"/>
              <a:t>Folding in fourths.</a:t>
            </a:r>
          </a:p>
          <a:p>
            <a:r>
              <a:rPr lang="en-US" sz="3000" dirty="0"/>
              <a:t>Folding in eighths.</a:t>
            </a:r>
          </a:p>
          <a:p>
            <a:endParaRPr lang="en-US" sz="3000" dirty="0"/>
          </a:p>
          <a:p>
            <a:r>
              <a:rPr lang="en-US" sz="3000" dirty="0"/>
              <a:t>A doubling effect!</a:t>
            </a:r>
          </a:p>
        </p:txBody>
      </p:sp>
      <p:pic>
        <p:nvPicPr>
          <p:cNvPr id="4" name="IMG_1763.mov" descr="This is a sceen shot of a frame of a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41477" y="365125"/>
            <a:ext cx="3566017" cy="5731099"/>
          </a:xfrm>
          <a:prstGeom prst="rect">
            <a:avLst/>
          </a:prstGeom>
        </p:spPr>
      </p:pic>
    </p:spTree>
    <p:extLst>
      <p:ext uri="{BB962C8B-B14F-4D97-AF65-F5344CB8AC3E}">
        <p14:creationId xmlns:p14="http://schemas.microsoft.com/office/powerpoint/2010/main" val="34877972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74" y="184746"/>
            <a:ext cx="7682426" cy="1026834"/>
          </a:xfrm>
        </p:spPr>
        <p:txBody>
          <a:bodyPr>
            <a:normAutofit/>
          </a:bodyPr>
          <a:lstStyle/>
          <a:p>
            <a:r>
              <a:rPr lang="en-US" sz="4400" dirty="0"/>
              <a:t>Counting Brownie Pieces</a:t>
            </a:r>
          </a:p>
        </p:txBody>
      </p:sp>
      <p:sp>
        <p:nvSpPr>
          <p:cNvPr id="3" name="Text Placeholder 2"/>
          <p:cNvSpPr>
            <a:spLocks noGrp="1"/>
          </p:cNvSpPr>
          <p:nvPr>
            <p:ph type="body" idx="1"/>
          </p:nvPr>
        </p:nvSpPr>
        <p:spPr>
          <a:xfrm>
            <a:off x="2198188" y="1649590"/>
            <a:ext cx="3048000" cy="4313208"/>
          </a:xfrm>
        </p:spPr>
        <p:txBody>
          <a:bodyPr>
            <a:noAutofit/>
          </a:bodyPr>
          <a:lstStyle/>
          <a:p>
            <a:r>
              <a:rPr lang="en-US" sz="3000" dirty="0"/>
              <a:t>1 one-eighth</a:t>
            </a:r>
          </a:p>
          <a:p>
            <a:r>
              <a:rPr lang="en-US" sz="3000" dirty="0"/>
              <a:t>2 one-eighths</a:t>
            </a:r>
          </a:p>
          <a:p>
            <a:r>
              <a:rPr lang="en-US" sz="3000" dirty="0"/>
              <a:t>3 one-eighths</a:t>
            </a:r>
          </a:p>
          <a:p>
            <a:r>
              <a:rPr lang="en-US" sz="3000" dirty="0"/>
              <a:t>Four-eighths</a:t>
            </a:r>
          </a:p>
          <a:p>
            <a:r>
              <a:rPr lang="en-US" sz="3000" dirty="0"/>
              <a:t>Five-eighths</a:t>
            </a:r>
          </a:p>
          <a:p>
            <a:r>
              <a:rPr lang="en-US" sz="3000" dirty="0"/>
              <a:t>Six-eighths</a:t>
            </a:r>
          </a:p>
          <a:p>
            <a:r>
              <a:rPr lang="en-US" sz="3000" dirty="0"/>
              <a:t>Seven-eighths</a:t>
            </a:r>
          </a:p>
          <a:p>
            <a:r>
              <a:rPr lang="en-US" sz="3000" dirty="0"/>
              <a:t>Eight-eighths</a:t>
            </a:r>
          </a:p>
          <a:p>
            <a:endParaRPr lang="en-US" sz="2400" dirty="0"/>
          </a:p>
          <a:p>
            <a:endParaRPr lang="en-US" sz="2400" dirty="0"/>
          </a:p>
        </p:txBody>
      </p:sp>
      <p:pic>
        <p:nvPicPr>
          <p:cNvPr id="4" name="IMG_1764.mov" descr="screen shot of a frame of a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48034" y="914400"/>
            <a:ext cx="4177036" cy="5783588"/>
          </a:xfrm>
          <a:prstGeom prst="rect">
            <a:avLst/>
          </a:prstGeom>
        </p:spPr>
      </p:pic>
    </p:spTree>
    <p:extLst>
      <p:ext uri="{BB962C8B-B14F-4D97-AF65-F5344CB8AC3E}">
        <p14:creationId xmlns:p14="http://schemas.microsoft.com/office/powerpoint/2010/main" val="275831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4"/>
                                        </p:tgtEl>
                                      </p:cBhvr>
                                    </p:cmd>
                                  </p:childTnLst>
                                </p:cTn>
                              </p:par>
                            </p:childTnLst>
                          </p:cTn>
                        </p:par>
                      </p:childTnLst>
                    </p:cTn>
                  </p:par>
                </p:childTnLst>
              </p:cTn>
              <p:nextCondLst>
                <p:cond evt="onClick" delay="0">
                  <p:tgtEl>
                    <p:spTgt spid="4"/>
                  </p:tgtEl>
                </p:cond>
              </p:nextCondLst>
            </p:seq>
            <p:video>
              <p:cMediaNode vol="80000">
                <p:cTn id="40" fill="hold" display="0">
                  <p:stCondLst>
                    <p:cond delay="indefinite"/>
                  </p:stCondLst>
                </p:cTn>
                <p:tgtEl>
                  <p:spTgt spid="4"/>
                </p:tgtEl>
              </p:cMediaNode>
            </p:video>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099560" cy="1325563"/>
          </a:xfrm>
        </p:spPr>
        <p:txBody>
          <a:bodyPr/>
          <a:lstStyle/>
          <a:p>
            <a:r>
              <a:rPr lang="en-CA" dirty="0">
                <a:solidFill>
                  <a:schemeClr val="bg1"/>
                </a:solidFill>
              </a:rPr>
              <a:t>Brownie Task 3</a:t>
            </a:r>
          </a:p>
        </p:txBody>
      </p:sp>
      <p:sp>
        <p:nvSpPr>
          <p:cNvPr id="9" name="Text Placeholder 8"/>
          <p:cNvSpPr>
            <a:spLocks noGrp="1"/>
          </p:cNvSpPr>
          <p:nvPr>
            <p:ph idx="1"/>
          </p:nvPr>
        </p:nvSpPr>
        <p:spPr>
          <a:xfrm>
            <a:off x="6484801" y="1212261"/>
            <a:ext cx="5234577" cy="4275455"/>
          </a:xfrm>
        </p:spPr>
        <p:txBody>
          <a:bodyPr>
            <a:noAutofit/>
          </a:bodyPr>
          <a:lstStyle/>
          <a:p>
            <a:r>
              <a:rPr lang="en-CA" sz="2800" dirty="0">
                <a:solidFill>
                  <a:schemeClr val="bg1">
                    <a:lumMod val="65000"/>
                  </a:schemeClr>
                </a:solidFill>
              </a:rPr>
              <a:t>Consider this tray of brownies. </a:t>
            </a:r>
          </a:p>
          <a:p>
            <a:pPr marL="342900" indent="-342900">
              <a:buFont typeface="Arial" panose="020B0604020202020204" pitchFamily="34" charset="0"/>
              <a:buChar char="•"/>
            </a:pPr>
            <a:r>
              <a:rPr lang="en-CA" sz="2800" dirty="0">
                <a:solidFill>
                  <a:schemeClr val="bg1">
                    <a:lumMod val="65000"/>
                  </a:schemeClr>
                </a:solidFill>
              </a:rPr>
              <a:t>How would you share it fairly between yourself and three friends?</a:t>
            </a:r>
          </a:p>
          <a:p>
            <a:pPr marL="342900" indent="-342900">
              <a:buFont typeface="Arial" panose="020B0604020202020204" pitchFamily="34" charset="0"/>
              <a:buChar char="•"/>
            </a:pPr>
            <a:r>
              <a:rPr lang="en-CA" sz="2800" dirty="0">
                <a:solidFill>
                  <a:schemeClr val="bg1">
                    <a:lumMod val="65000"/>
                  </a:schemeClr>
                </a:solidFill>
              </a:rPr>
              <a:t>Four more people arrive – how would you share it fairly now?</a:t>
            </a:r>
          </a:p>
          <a:p>
            <a:pPr marL="342900" indent="-342900">
              <a:buFont typeface="Arial" panose="020B0604020202020204" pitchFamily="34" charset="0"/>
              <a:buChar char="•"/>
            </a:pPr>
            <a:r>
              <a:rPr lang="en-CA" sz="2800" dirty="0"/>
              <a:t>Two more people arrive – how would you share it fairly now?</a:t>
            </a:r>
          </a:p>
        </p:txBody>
      </p:sp>
      <p:sp>
        <p:nvSpPr>
          <p:cNvPr id="6" name="Title 3"/>
          <p:cNvSpPr txBox="1">
            <a:spLocks/>
          </p:cNvSpPr>
          <p:nvPr/>
        </p:nvSpPr>
        <p:spPr>
          <a:xfrm>
            <a:off x="5867400" y="67945"/>
            <a:ext cx="64693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u="none" kern="1200">
                <a:solidFill>
                  <a:schemeClr val="accent5">
                    <a:lumMod val="50000"/>
                  </a:schemeClr>
                </a:solidFill>
                <a:latin typeface="Trebuchet MS" panose="020B0603020202020204" pitchFamily="34" charset="0"/>
                <a:ea typeface="+mj-ea"/>
                <a:cs typeface="+mj-cs"/>
              </a:defRPr>
            </a:lvl1pPr>
          </a:lstStyle>
          <a:p>
            <a:pPr algn="ctr"/>
            <a:r>
              <a:rPr lang="en-CA" b="1" dirty="0"/>
              <a:t>Brownie Task – Act 3</a:t>
            </a:r>
            <a:r>
              <a:rPr lang="en-CA" dirty="0">
                <a:solidFill>
                  <a:schemeClr val="bg1"/>
                </a:solidFill>
              </a:rPr>
              <a:t>T</a:t>
            </a:r>
          </a:p>
        </p:txBody>
      </p:sp>
      <p:pic>
        <p:nvPicPr>
          <p:cNvPr id="7" name="Picture 6" title="Tray of Brownies"/>
          <p:cNvPicPr>
            <a:picLocks noChangeAspect="1"/>
          </p:cNvPicPr>
          <p:nvPr/>
        </p:nvPicPr>
        <p:blipFill rotWithShape="1">
          <a:blip r:embed="rId3"/>
          <a:srcRect l="10183" r="9990"/>
          <a:stretch/>
        </p:blipFill>
        <p:spPr>
          <a:xfrm>
            <a:off x="180703" y="1393508"/>
            <a:ext cx="6052457" cy="4267200"/>
          </a:xfrm>
          <a:prstGeom prst="rect">
            <a:avLst/>
          </a:prstGeom>
        </p:spPr>
      </p:pic>
    </p:spTree>
    <p:extLst>
      <p:ext uri="{BB962C8B-B14F-4D97-AF65-F5344CB8AC3E}">
        <p14:creationId xmlns:p14="http://schemas.microsoft.com/office/powerpoint/2010/main" val="308585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t>Folding Solution</a:t>
            </a:r>
          </a:p>
        </p:txBody>
      </p:sp>
      <p:sp>
        <p:nvSpPr>
          <p:cNvPr id="3" name="Text Placeholder 2"/>
          <p:cNvSpPr>
            <a:spLocks noGrp="1"/>
          </p:cNvSpPr>
          <p:nvPr>
            <p:ph idx="1"/>
          </p:nvPr>
        </p:nvSpPr>
        <p:spPr>
          <a:xfrm>
            <a:off x="1007012" y="4639163"/>
            <a:ext cx="10725834" cy="1550621"/>
          </a:xfrm>
        </p:spPr>
        <p:txBody>
          <a:bodyPr>
            <a:noAutofit/>
          </a:bodyPr>
          <a:lstStyle/>
          <a:p>
            <a:r>
              <a:rPr lang="en-US" sz="3000" dirty="0"/>
              <a:t>Working on a solution for 10 people!</a:t>
            </a:r>
          </a:p>
          <a:p>
            <a:r>
              <a:rPr lang="en-US" sz="3000" dirty="0"/>
              <a:t>THE PAN is a key reference for considering the whole in relation to the parts.</a:t>
            </a:r>
          </a:p>
        </p:txBody>
      </p:sp>
      <p:pic>
        <p:nvPicPr>
          <p:cNvPr id="4" name="Picture 3" descr="This is a photo of a student arranging folded papers."/>
          <p:cNvPicPr>
            <a:picLocks noChangeAspect="1"/>
          </p:cNvPicPr>
          <p:nvPr/>
        </p:nvPicPr>
        <p:blipFill>
          <a:blip r:embed="rId3"/>
          <a:stretch>
            <a:fillRect/>
          </a:stretch>
        </p:blipFill>
        <p:spPr>
          <a:xfrm>
            <a:off x="5496365" y="870060"/>
            <a:ext cx="4775200" cy="3581400"/>
          </a:xfrm>
          <a:prstGeom prst="rect">
            <a:avLst/>
          </a:prstGeom>
        </p:spPr>
      </p:pic>
    </p:spTree>
    <p:extLst>
      <p:ext uri="{BB962C8B-B14F-4D97-AF65-F5344CB8AC3E}">
        <p14:creationId xmlns:p14="http://schemas.microsoft.com/office/powerpoint/2010/main" val="3694947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t>Moral of the Story</a:t>
            </a:r>
          </a:p>
        </p:txBody>
      </p:sp>
      <p:sp>
        <p:nvSpPr>
          <p:cNvPr id="3" name="Text Placeholder 2"/>
          <p:cNvSpPr>
            <a:spLocks noGrp="1"/>
          </p:cNvSpPr>
          <p:nvPr>
            <p:ph idx="1"/>
          </p:nvPr>
        </p:nvSpPr>
        <p:spPr>
          <a:xfrm>
            <a:off x="838200" y="1825625"/>
            <a:ext cx="5942428" cy="4351338"/>
          </a:xfrm>
        </p:spPr>
        <p:txBody>
          <a:bodyPr>
            <a:normAutofit/>
          </a:bodyPr>
          <a:lstStyle/>
          <a:p>
            <a:pPr marL="0" indent="0">
              <a:buNone/>
            </a:pPr>
            <a:r>
              <a:rPr lang="en-US" sz="3000" dirty="0"/>
              <a:t>The moral of the story is sharing brownies brings people together.</a:t>
            </a:r>
          </a:p>
        </p:txBody>
      </p:sp>
      <p:pic>
        <p:nvPicPr>
          <p:cNvPr id="5" name="Picture 4" descr="This is a photo of two girls hugging."/>
          <p:cNvPicPr>
            <a:picLocks noChangeAspect="1"/>
          </p:cNvPicPr>
          <p:nvPr/>
        </p:nvPicPr>
        <p:blipFill>
          <a:blip r:embed="rId3"/>
          <a:stretch>
            <a:fillRect/>
          </a:stretch>
        </p:blipFill>
        <p:spPr>
          <a:xfrm>
            <a:off x="7359748" y="74867"/>
            <a:ext cx="4576572" cy="6102096"/>
          </a:xfrm>
          <a:prstGeom prst="rect">
            <a:avLst/>
          </a:prstGeom>
        </p:spPr>
      </p:pic>
    </p:spTree>
    <p:extLst>
      <p:ext uri="{BB962C8B-B14F-4D97-AF65-F5344CB8AC3E}">
        <p14:creationId xmlns:p14="http://schemas.microsoft.com/office/powerpoint/2010/main" val="3097862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410845"/>
            <a:ext cx="10515600" cy="1325563"/>
          </a:xfrm>
        </p:spPr>
        <p:txBody>
          <a:bodyPr>
            <a:normAutofit/>
          </a:bodyPr>
          <a:lstStyle/>
          <a:p>
            <a:r>
              <a:rPr lang="en-CA" b="1" dirty="0"/>
              <a:t>Brownie Sharing Task</a:t>
            </a:r>
          </a:p>
        </p:txBody>
      </p:sp>
      <p:sp>
        <p:nvSpPr>
          <p:cNvPr id="3" name="Content Placeholder 2"/>
          <p:cNvSpPr>
            <a:spLocks noGrp="1"/>
          </p:cNvSpPr>
          <p:nvPr>
            <p:ph idx="1"/>
          </p:nvPr>
        </p:nvSpPr>
        <p:spPr>
          <a:xfrm>
            <a:off x="838200" y="1687559"/>
            <a:ext cx="5421630" cy="4495661"/>
          </a:xfrm>
        </p:spPr>
        <p:txBody>
          <a:bodyPr>
            <a:normAutofit/>
          </a:bodyPr>
          <a:lstStyle/>
          <a:p>
            <a:pPr marL="0" indent="0">
              <a:buNone/>
            </a:pPr>
            <a:r>
              <a:rPr lang="en-CA" sz="3000" dirty="0"/>
              <a:t>Fractions Learning Pathways: Unit B</a:t>
            </a:r>
          </a:p>
        </p:txBody>
      </p:sp>
      <p:sp>
        <p:nvSpPr>
          <p:cNvPr id="4" name="Slide Number Placeholder 3"/>
          <p:cNvSpPr>
            <a:spLocks noGrp="1"/>
          </p:cNvSpPr>
          <p:nvPr>
            <p:ph type="sldNum" sz="quarter" idx="12"/>
          </p:nvPr>
        </p:nvSpPr>
        <p:spPr/>
        <p:txBody>
          <a:bodyPr/>
          <a:lstStyle/>
          <a:p>
            <a:fld id="{8A4431D5-1B33-458B-8AFD-CECCB0FA18CB}" type="slidenum">
              <a:rPr lang="en-US" smtClean="0">
                <a:solidFill>
                  <a:srgbClr val="FFFFFF"/>
                </a:solidFill>
              </a:rPr>
              <a:pPr/>
              <a:t>45</a:t>
            </a:fld>
            <a:endParaRPr lang="en-US" dirty="0"/>
          </a:p>
        </p:txBody>
      </p:sp>
      <p:pic>
        <p:nvPicPr>
          <p:cNvPr id="7" name="Picture 6" descr="This is a screen shot of the Brownie Sharing lesson plan." title="Brownie Sharing"/>
          <p:cNvPicPr>
            <a:picLocks noChangeAspect="1"/>
          </p:cNvPicPr>
          <p:nvPr/>
        </p:nvPicPr>
        <p:blipFill>
          <a:blip r:embed="rId3"/>
          <a:stretch>
            <a:fillRect/>
          </a:stretch>
        </p:blipFill>
        <p:spPr>
          <a:xfrm>
            <a:off x="6863715" y="-1"/>
            <a:ext cx="3886200" cy="6321287"/>
          </a:xfrm>
          <a:prstGeom prst="rect">
            <a:avLst/>
          </a:prstGeom>
        </p:spPr>
      </p:pic>
      <p:pic>
        <p:nvPicPr>
          <p:cNvPr id="2" name="Picture 1" title="Fractions Learning Pathways"/>
          <p:cNvPicPr>
            <a:picLocks noChangeAspect="1"/>
          </p:cNvPicPr>
          <p:nvPr/>
        </p:nvPicPr>
        <p:blipFill>
          <a:blip r:embed="rId4"/>
          <a:stretch>
            <a:fillRect/>
          </a:stretch>
        </p:blipFill>
        <p:spPr>
          <a:xfrm>
            <a:off x="1901371" y="2587378"/>
            <a:ext cx="4660401" cy="3595842"/>
          </a:xfrm>
          <a:prstGeom prst="rect">
            <a:avLst/>
          </a:prstGeom>
        </p:spPr>
      </p:pic>
      <p:cxnSp>
        <p:nvCxnSpPr>
          <p:cNvPr id="11" name="Connector: Curved 10" descr="Highlighting Unit B on the Fractions Learning Pathways" title="Pointer"/>
          <p:cNvCxnSpPr/>
          <p:nvPr/>
        </p:nvCxnSpPr>
        <p:spPr>
          <a:xfrm rot="16200000" flipH="1">
            <a:off x="774035" y="3110833"/>
            <a:ext cx="1926562" cy="879656"/>
          </a:xfrm>
          <a:prstGeom prst="curvedConnector3">
            <a:avLst>
              <a:gd name="adj1" fmla="val 106503"/>
            </a:avLst>
          </a:prstGeom>
          <a:ln w="28575">
            <a:headEnd type="none" w="med" len="med"/>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61507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Developing Proficiency</a:t>
            </a:r>
            <a:endParaRPr lang="en-CA" b="1" dirty="0"/>
          </a:p>
        </p:txBody>
      </p:sp>
      <p:sp>
        <p:nvSpPr>
          <p:cNvPr id="3" name="Content Placeholder 2"/>
          <p:cNvSpPr>
            <a:spLocks noGrp="1"/>
          </p:cNvSpPr>
          <p:nvPr>
            <p:ph idx="1"/>
          </p:nvPr>
        </p:nvSpPr>
        <p:spPr/>
        <p:txBody>
          <a:bodyPr>
            <a:normAutofit/>
          </a:bodyPr>
          <a:lstStyle/>
          <a:p>
            <a:pPr marL="0" indent="0">
              <a:buNone/>
            </a:pPr>
            <a:r>
              <a:rPr lang="en-US" sz="3000" dirty="0"/>
              <a:t>“When students can construct and deconstruct fractions in this manner they understand that a fraction is a number and develop a ‘fractional number sense’.  This supports them in subsequent fraction learning, including operations where they will be better able to estimate the answer before completing the calculations.” </a:t>
            </a:r>
          </a:p>
          <a:p>
            <a:pPr marL="0" indent="0">
              <a:buNone/>
            </a:pPr>
            <a:endParaRPr lang="en-US" sz="3000" dirty="0"/>
          </a:p>
          <a:p>
            <a:pPr marL="0" indent="0" algn="r">
              <a:buNone/>
            </a:pPr>
            <a:r>
              <a:rPr lang="en-US" sz="3000" i="1" dirty="0"/>
              <a:t>Math Teaching for Learning: Developing Proficiency with Partitioning, Iterating, and Disembedding , 2013</a:t>
            </a:r>
            <a:endParaRPr lang="en-CA" sz="3000" i="1" dirty="0"/>
          </a:p>
          <a:p>
            <a:pPr marL="0" indent="0" algn="r">
              <a:buNone/>
            </a:pPr>
            <a:endParaRPr lang="en-US" sz="3000" dirty="0"/>
          </a:p>
          <a:p>
            <a:pPr marL="0" indent="0">
              <a:buNone/>
            </a:pPr>
            <a:endParaRPr lang="en-CA" sz="3000" dirty="0"/>
          </a:p>
        </p:txBody>
      </p:sp>
      <p:sp>
        <p:nvSpPr>
          <p:cNvPr id="4" name="Footer Placeholder 3"/>
          <p:cNvSpPr>
            <a:spLocks noGrp="1"/>
          </p:cNvSpPr>
          <p:nvPr>
            <p:ph type="ftr" sz="quarter" idx="4294967295"/>
          </p:nvPr>
        </p:nvSpPr>
        <p:spPr>
          <a:xfrm>
            <a:off x="1487488" y="6593851"/>
            <a:ext cx="10704512" cy="365125"/>
          </a:xfrm>
          <a:prstGeom prst="rect">
            <a:avLst/>
          </a:prstGeom>
        </p:spPr>
        <p:txBody>
          <a:bodyPr/>
          <a:lstStyle/>
          <a:p>
            <a:pPr algn="r"/>
            <a:endParaRPr lang="en-CA" dirty="0"/>
          </a:p>
        </p:txBody>
      </p:sp>
    </p:spTree>
    <p:extLst>
      <p:ext uri="{BB962C8B-B14F-4D97-AF65-F5344CB8AC3E}">
        <p14:creationId xmlns:p14="http://schemas.microsoft.com/office/powerpoint/2010/main" val="842399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59" y="989733"/>
            <a:ext cx="11582400" cy="1143000"/>
          </a:xfrm>
        </p:spPr>
        <p:txBody>
          <a:bodyPr vert="horz" lIns="91440" tIns="45720" rIns="91440" bIns="45720" rtlCol="0" anchor="ctr">
            <a:noAutofit/>
          </a:bodyPr>
          <a:lstStyle/>
          <a:p>
            <a:pPr algn="ctr"/>
            <a:r>
              <a:rPr lang="en-US" b="1" dirty="0"/>
              <a:t>Spatial reasoning connection: Composing, decomposing, and transforming 2D figures</a:t>
            </a:r>
            <a:r>
              <a:rPr lang="en-CA" dirty="0"/>
              <a:t/>
            </a:r>
            <a:br>
              <a:rPr lang="en-CA" dirty="0"/>
            </a:br>
            <a:endParaRPr lang="en-US" dirty="0"/>
          </a:p>
        </p:txBody>
      </p:sp>
      <p:sp>
        <p:nvSpPr>
          <p:cNvPr id="7" name="TextBox 6"/>
          <p:cNvSpPr txBox="1"/>
          <p:nvPr/>
        </p:nvSpPr>
        <p:spPr>
          <a:xfrm>
            <a:off x="745067" y="2145953"/>
            <a:ext cx="6739467" cy="3693319"/>
          </a:xfrm>
          <a:prstGeom prst="rect">
            <a:avLst/>
          </a:prstGeom>
          <a:noFill/>
        </p:spPr>
        <p:txBody>
          <a:bodyPr wrap="square" rtlCol="0">
            <a:spAutoFit/>
          </a:bodyPr>
          <a:lstStyle/>
          <a:p>
            <a:pPr marL="457200" indent="-457200">
              <a:buFont typeface="Arial" panose="020B0604020202020204" pitchFamily="34" charset="0"/>
              <a:buChar char="•"/>
            </a:pPr>
            <a:r>
              <a:rPr lang="en-CA" sz="3000" dirty="0">
                <a:solidFill>
                  <a:schemeClr val="accent5">
                    <a:lumMod val="50000"/>
                  </a:schemeClr>
                </a:solidFill>
                <a:latin typeface="Trebuchet MS" panose="020B0603020202020204" pitchFamily="34" charset="0"/>
              </a:rPr>
              <a:t>Identifying shapes within shapes</a:t>
            </a:r>
          </a:p>
          <a:p>
            <a:pPr marL="457200" indent="-457200">
              <a:buFont typeface="Arial" panose="020B0604020202020204" pitchFamily="34" charset="0"/>
              <a:buChar char="•"/>
            </a:pPr>
            <a:r>
              <a:rPr lang="en-CA" sz="3000" dirty="0">
                <a:solidFill>
                  <a:schemeClr val="accent5">
                    <a:lumMod val="50000"/>
                  </a:schemeClr>
                </a:solidFill>
                <a:latin typeface="Trebuchet MS" panose="020B0603020202020204" pitchFamily="34" charset="0"/>
              </a:rPr>
              <a:t>Composing one shape from two smaller shapes</a:t>
            </a:r>
          </a:p>
          <a:p>
            <a:pPr marL="457200" indent="-457200">
              <a:buFont typeface="Arial" panose="020B0604020202020204" pitchFamily="34" charset="0"/>
              <a:buChar char="•"/>
            </a:pPr>
            <a:r>
              <a:rPr lang="en-CA" sz="3000" dirty="0">
                <a:solidFill>
                  <a:schemeClr val="accent5">
                    <a:lumMod val="50000"/>
                  </a:schemeClr>
                </a:solidFill>
                <a:latin typeface="Trebuchet MS" panose="020B0603020202020204" pitchFamily="34" charset="0"/>
              </a:rPr>
              <a:t>Predicting the results of taking a shape apart and putting it together</a:t>
            </a:r>
          </a:p>
          <a:p>
            <a:pPr marL="457200" indent="-457200">
              <a:buFont typeface="Arial" panose="020B0604020202020204" pitchFamily="34" charset="0"/>
              <a:buChar char="•"/>
            </a:pPr>
            <a:r>
              <a:rPr lang="en-CA" sz="3000" dirty="0">
                <a:solidFill>
                  <a:schemeClr val="accent5">
                    <a:lumMod val="50000"/>
                  </a:schemeClr>
                </a:solidFill>
                <a:latin typeface="Trebuchet MS" panose="020B0603020202020204" pitchFamily="34" charset="0"/>
              </a:rPr>
              <a:t>Predicting what a shape will look like after it is flipped or rotated</a:t>
            </a:r>
          </a:p>
          <a:p>
            <a:endParaRPr lang="en-US" sz="2400" dirty="0">
              <a:solidFill>
                <a:schemeClr val="tx2"/>
              </a:solidFill>
            </a:endParaRPr>
          </a:p>
        </p:txBody>
      </p:sp>
      <p:pic>
        <p:nvPicPr>
          <p:cNvPr id="10244" name="Picture 4" descr="This is an image of the standard tangram pieces organized into a square." title="Tangram Imag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2561" y="2831228"/>
            <a:ext cx="1846773" cy="184677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his is an image of the standard tangram pieces organized into a swan." title="Tangram Imag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7361" y="2831228"/>
            <a:ext cx="2233353" cy="185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456547"/>
      </p:ext>
    </p:extLst>
  </p:cSld>
  <p:clrMapOvr>
    <a:masterClrMapping/>
  </p:clrMapOvr>
  <mc:AlternateContent xmlns:mc="http://schemas.openxmlformats.org/markup-compatibility/2006" xmlns:p14="http://schemas.microsoft.com/office/powerpoint/2010/main">
    <mc:Choice Requires="p14">
      <p:transition spd="slow" p14:dur="1400">
        <p:pull/>
      </p:transition>
    </mc:Choice>
    <mc:Fallback xmlns="">
      <p:transition xmlns:p14="http://schemas.microsoft.com/office/powerpoint/2010/main" spd="slow">
        <p:pull/>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p:nvPr/>
        </p:nvSpPr>
        <p:spPr>
          <a:xfrm>
            <a:off x="950927" y="2041903"/>
            <a:ext cx="10737487" cy="3039422"/>
          </a:xfrm>
          <a:prstGeom prst="rect">
            <a:avLst/>
          </a:prstGeom>
          <a:noFill/>
          <a:ln>
            <a:noFill/>
          </a:ln>
        </p:spPr>
        <p:txBody>
          <a:bodyPr lIns="91425" tIns="45700" rIns="91425" bIns="45700" anchor="t" anchorCtr="0">
            <a:noAutofit/>
          </a:bodyPr>
          <a:lstStyle/>
          <a:p>
            <a:pPr marL="0" marR="0" lvl="0" indent="0" algn="ctr" rtl="0">
              <a:lnSpc>
                <a:spcPct val="114000"/>
              </a:lnSpc>
              <a:spcBef>
                <a:spcPts val="0"/>
              </a:spcBef>
              <a:buSzPct val="25000"/>
              <a:buNone/>
            </a:pPr>
            <a:r>
              <a:rPr lang="en-CA" sz="2400">
                <a:solidFill>
                  <a:schemeClr val="dk1"/>
                </a:solidFill>
                <a:latin typeface="Calibri"/>
                <a:ea typeface="Calibri"/>
                <a:cs typeface="Calibri"/>
                <a:sym typeface="Calibri"/>
              </a:rPr>
              <a:t>Many intermediate teachers stated that </a:t>
            </a:r>
            <a:br>
              <a:rPr lang="en-CA" sz="2400">
                <a:solidFill>
                  <a:schemeClr val="dk1"/>
                </a:solidFill>
                <a:latin typeface="Calibri"/>
                <a:ea typeface="Calibri"/>
                <a:cs typeface="Calibri"/>
                <a:sym typeface="Calibri"/>
              </a:rPr>
            </a:br>
            <a:r>
              <a:rPr lang="en-CA" sz="2400">
                <a:solidFill>
                  <a:schemeClr val="dk1"/>
                </a:solidFill>
                <a:latin typeface="Calibri"/>
                <a:ea typeface="Calibri"/>
                <a:cs typeface="Calibri"/>
                <a:sym typeface="Calibri"/>
              </a:rPr>
              <a:t>revisiting the Unit Fractions and Comparing Fractions strands </a:t>
            </a:r>
            <a:br>
              <a:rPr lang="en-CA" sz="2400">
                <a:solidFill>
                  <a:schemeClr val="dk1"/>
                </a:solidFill>
                <a:latin typeface="Calibri"/>
                <a:ea typeface="Calibri"/>
                <a:cs typeface="Calibri"/>
                <a:sym typeface="Calibri"/>
              </a:rPr>
            </a:br>
            <a:r>
              <a:rPr lang="en-CA" sz="2400">
                <a:solidFill>
                  <a:schemeClr val="dk1"/>
                </a:solidFill>
                <a:latin typeface="Calibri"/>
                <a:ea typeface="Calibri"/>
                <a:cs typeface="Calibri"/>
                <a:sym typeface="Calibri"/>
              </a:rPr>
              <a:t>to respond to identified gaps in student knowledge </a:t>
            </a:r>
            <a:br>
              <a:rPr lang="en-CA" sz="2400">
                <a:solidFill>
                  <a:schemeClr val="dk1"/>
                </a:solidFill>
                <a:latin typeface="Calibri"/>
                <a:ea typeface="Calibri"/>
                <a:cs typeface="Calibri"/>
                <a:sym typeface="Calibri"/>
              </a:rPr>
            </a:br>
            <a:r>
              <a:rPr lang="en-CA" sz="2400">
                <a:solidFill>
                  <a:schemeClr val="dk1"/>
                </a:solidFill>
                <a:latin typeface="Calibri"/>
                <a:ea typeface="Calibri"/>
                <a:cs typeface="Calibri"/>
                <a:sym typeface="Calibri"/>
              </a:rPr>
              <a:t>significantly reduced </a:t>
            </a:r>
            <a:br>
              <a:rPr lang="en-CA" sz="2400">
                <a:solidFill>
                  <a:schemeClr val="dk1"/>
                </a:solidFill>
                <a:latin typeface="Calibri"/>
                <a:ea typeface="Calibri"/>
                <a:cs typeface="Calibri"/>
                <a:sym typeface="Calibri"/>
              </a:rPr>
            </a:br>
            <a:r>
              <a:rPr lang="en-CA" sz="2400">
                <a:solidFill>
                  <a:schemeClr val="dk1"/>
                </a:solidFill>
                <a:latin typeface="Calibri"/>
                <a:ea typeface="Calibri"/>
                <a:cs typeface="Calibri"/>
                <a:sym typeface="Calibri"/>
              </a:rPr>
              <a:t>the time required for </a:t>
            </a:r>
            <a:br>
              <a:rPr lang="en-CA" sz="2400">
                <a:solidFill>
                  <a:schemeClr val="dk1"/>
                </a:solidFill>
                <a:latin typeface="Calibri"/>
                <a:ea typeface="Calibri"/>
                <a:cs typeface="Calibri"/>
                <a:sym typeface="Calibri"/>
              </a:rPr>
            </a:br>
            <a:r>
              <a:rPr lang="en-CA" sz="2400">
                <a:solidFill>
                  <a:schemeClr val="dk1"/>
                </a:solidFill>
                <a:latin typeface="Calibri"/>
                <a:ea typeface="Calibri"/>
                <a:cs typeface="Calibri"/>
                <a:sym typeface="Calibri"/>
              </a:rPr>
              <a:t>(and the struggles with) </a:t>
            </a:r>
            <a:br>
              <a:rPr lang="en-CA" sz="2400">
                <a:solidFill>
                  <a:schemeClr val="dk1"/>
                </a:solidFill>
                <a:latin typeface="Calibri"/>
                <a:ea typeface="Calibri"/>
                <a:cs typeface="Calibri"/>
                <a:sym typeface="Calibri"/>
              </a:rPr>
            </a:br>
            <a:r>
              <a:rPr lang="en-CA" sz="2400">
                <a:solidFill>
                  <a:schemeClr val="dk1"/>
                </a:solidFill>
                <a:latin typeface="Calibri"/>
                <a:ea typeface="Calibri"/>
                <a:cs typeface="Calibri"/>
                <a:sym typeface="Calibri"/>
              </a:rPr>
              <a:t>addition and subtraction of fractions.</a:t>
            </a:r>
          </a:p>
        </p:txBody>
      </p:sp>
      <p:sp>
        <p:nvSpPr>
          <p:cNvPr id="396" name="Shape 396"/>
          <p:cNvSpPr txBox="1">
            <a:spLocks noGrp="1"/>
          </p:cNvSpPr>
          <p:nvPr>
            <p:ph type="title"/>
          </p:nvPr>
        </p:nvSpPr>
        <p:spPr>
          <a:xfrm>
            <a:off x="519954" y="274637"/>
            <a:ext cx="11432698"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CA" b="1" dirty="0">
                <a:sym typeface="Calibri"/>
              </a:rPr>
              <a:t>Connecting Back to Unit Fractions </a:t>
            </a:r>
            <a:br>
              <a:rPr lang="en-CA" b="1" dirty="0">
                <a:sym typeface="Calibri"/>
              </a:rPr>
            </a:br>
            <a:r>
              <a:rPr lang="en-CA" b="1" dirty="0">
                <a:sym typeface="Calibri"/>
              </a:rPr>
              <a:t>and Comparing Fractions</a:t>
            </a:r>
          </a:p>
        </p:txBody>
      </p:sp>
      <p:sp>
        <p:nvSpPr>
          <p:cNvPr id="397" name="Shape 397"/>
          <p:cNvSpPr txBox="1">
            <a:spLocks noGrp="1"/>
          </p:cNvSpPr>
          <p:nvPr>
            <p:ph type="ftr" idx="4294967295"/>
          </p:nvPr>
        </p:nvSpPr>
        <p:spPr>
          <a:xfrm>
            <a:off x="1487489" y="6593851"/>
            <a:ext cx="10704511" cy="365125"/>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CA" sz="1200" dirty="0">
                <a:solidFill>
                  <a:srgbClr val="00C1DE"/>
                </a:solidFill>
                <a:latin typeface="Calibri"/>
                <a:ea typeface="Calibri"/>
                <a:cs typeface="Calibri"/>
                <a:sym typeface="Calibri"/>
              </a:rPr>
              <a:t>Bas</a:t>
            </a:r>
          </a:p>
        </p:txBody>
      </p:sp>
      <p:pic>
        <p:nvPicPr>
          <p:cNvPr id="398" name="Shape 398" descr="This is an image of the Fractions Learning Pathways." title="Fractions Learning Pathways Image"/>
          <p:cNvPicPr preferRelativeResize="0">
            <a:picLocks noGrp="1"/>
          </p:cNvPicPr>
          <p:nvPr>
            <p:ph type="body" idx="1"/>
          </p:nvPr>
        </p:nvPicPr>
        <p:blipFill rotWithShape="1">
          <a:blip r:embed="rId3" cstate="print">
            <a:alphaModFix/>
          </a:blip>
          <a:srcRect/>
          <a:stretch/>
        </p:blipFill>
        <p:spPr>
          <a:xfrm>
            <a:off x="2160106" y="1344179"/>
            <a:ext cx="8319127" cy="4897436"/>
          </a:xfrm>
          <a:prstGeom prst="rect">
            <a:avLst/>
          </a:prstGeom>
          <a:noFill/>
          <a:ln>
            <a:noFill/>
          </a:ln>
        </p:spPr>
      </p:pic>
      <p:pic>
        <p:nvPicPr>
          <p:cNvPr id="399" name="Shape 399" descr="This is a blown up image of the addition and subtraction cluster of the Fractions Learning Pathways." title="Addition and Subtraction Cluster"/>
          <p:cNvPicPr preferRelativeResize="0"/>
          <p:nvPr/>
        </p:nvPicPr>
        <p:blipFill rotWithShape="1">
          <a:blip r:embed="rId3" cstate="print">
            <a:alphaModFix/>
          </a:blip>
          <a:srcRect l="59214" t="17174" r="3786" b="8024"/>
          <a:stretch/>
        </p:blipFill>
        <p:spPr>
          <a:xfrm>
            <a:off x="7373657" y="1344179"/>
            <a:ext cx="4353195" cy="5181600"/>
          </a:xfrm>
          <a:prstGeom prst="rect">
            <a:avLst/>
          </a:prstGeom>
          <a:noFill/>
          <a:ln>
            <a:noFill/>
          </a:ln>
        </p:spPr>
      </p:pic>
      <p:sp>
        <p:nvSpPr>
          <p:cNvPr id="400" name="Shape 400" descr="This arrow shows connections between cells in the different clusters." title="Arrow"/>
          <p:cNvSpPr/>
          <p:nvPr/>
        </p:nvSpPr>
        <p:spPr>
          <a:xfrm rot="423492">
            <a:off x="4793887" y="2466790"/>
            <a:ext cx="3555999" cy="554370"/>
          </a:xfrm>
          <a:prstGeom prst="curvedDownArrow">
            <a:avLst>
              <a:gd name="adj1" fmla="val 25000"/>
              <a:gd name="adj2" fmla="val 50000"/>
              <a:gd name="adj3" fmla="val 25000"/>
            </a:avLst>
          </a:prstGeom>
          <a:gradFill>
            <a:gsLst>
              <a:gs pos="0">
                <a:srgbClr val="82BC00"/>
              </a:gs>
              <a:gs pos="100000">
                <a:srgbClr val="FF6B00"/>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01" name="Shape 401" descr="This arrow shows connections between cells in the different clusters." title="arrow"/>
          <p:cNvSpPr/>
          <p:nvPr/>
        </p:nvSpPr>
        <p:spPr>
          <a:xfrm>
            <a:off x="4267200" y="4018139"/>
            <a:ext cx="3808808" cy="554370"/>
          </a:xfrm>
          <a:prstGeom prst="curvedDownArrow">
            <a:avLst>
              <a:gd name="adj1" fmla="val 25000"/>
              <a:gd name="adj2" fmla="val 50000"/>
              <a:gd name="adj3" fmla="val 25000"/>
            </a:avLst>
          </a:prstGeom>
          <a:gradFill>
            <a:gsLst>
              <a:gs pos="0">
                <a:srgbClr val="82BC00"/>
              </a:gs>
              <a:gs pos="100000">
                <a:srgbClr val="FF6B00"/>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02" name="Shape 402" descr="This arrow shows connections between cells in the different clusters." title="arrow"/>
          <p:cNvSpPr/>
          <p:nvPr/>
        </p:nvSpPr>
        <p:spPr>
          <a:xfrm rot="-282430">
            <a:off x="5677908" y="3284429"/>
            <a:ext cx="4261693" cy="554370"/>
          </a:xfrm>
          <a:prstGeom prst="curvedDownArrow">
            <a:avLst>
              <a:gd name="adj1" fmla="val 25000"/>
              <a:gd name="adj2" fmla="val 50000"/>
              <a:gd name="adj3" fmla="val 25000"/>
            </a:avLst>
          </a:prstGeom>
          <a:gradFill>
            <a:gsLst>
              <a:gs pos="0">
                <a:srgbClr val="00C1DE"/>
              </a:gs>
              <a:gs pos="100000">
                <a:srgbClr val="FF6B00"/>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03" name="Shape 403" descr="This arrow shows connections between cells in the different clusters." title="arrow"/>
          <p:cNvSpPr/>
          <p:nvPr/>
        </p:nvSpPr>
        <p:spPr>
          <a:xfrm rot="-1140213">
            <a:off x="5474713" y="2862526"/>
            <a:ext cx="4845083" cy="554370"/>
          </a:xfrm>
          <a:prstGeom prst="curvedDownArrow">
            <a:avLst>
              <a:gd name="adj1" fmla="val 25000"/>
              <a:gd name="adj2" fmla="val 50000"/>
              <a:gd name="adj3" fmla="val 25000"/>
            </a:avLst>
          </a:prstGeom>
          <a:gradFill>
            <a:gsLst>
              <a:gs pos="0">
                <a:srgbClr val="00C1DE"/>
              </a:gs>
              <a:gs pos="100000">
                <a:srgbClr val="FF6B00"/>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04" name="Shape 404" descr="This arrow shows connections between cells in the different clusters." title="arrow"/>
          <p:cNvSpPr/>
          <p:nvPr/>
        </p:nvSpPr>
        <p:spPr>
          <a:xfrm>
            <a:off x="3588390" y="2745816"/>
            <a:ext cx="6671895" cy="703996"/>
          </a:xfrm>
          <a:prstGeom prst="curvedDownArrow">
            <a:avLst>
              <a:gd name="adj1" fmla="val 25000"/>
              <a:gd name="adj2" fmla="val 50000"/>
              <a:gd name="adj3" fmla="val 25000"/>
            </a:avLst>
          </a:prstGeom>
          <a:gradFill>
            <a:gsLst>
              <a:gs pos="0">
                <a:srgbClr val="82BC00"/>
              </a:gs>
              <a:gs pos="100000">
                <a:srgbClr val="FF6B00"/>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712808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95"/>
                                        </p:tgtEl>
                                      </p:cBhvr>
                                    </p:animEffect>
                                    <p:set>
                                      <p:cBhvr>
                                        <p:cTn id="7" dur="1" fill="hold">
                                          <p:stCondLst>
                                            <p:cond delay="500"/>
                                          </p:stCondLst>
                                        </p:cTn>
                                        <p:tgtEl>
                                          <p:spTgt spid="39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1"/>
                                        </p:tgtEl>
                                        <p:attrNameLst>
                                          <p:attrName>style.visibility</p:attrName>
                                        </p:attrNameLst>
                                      </p:cBhvr>
                                      <p:to>
                                        <p:strVal val="visible"/>
                                      </p:to>
                                    </p:set>
                                    <p:animEffect transition="in" filter="fade">
                                      <p:cBhvr>
                                        <p:cTn id="12" dur="500"/>
                                        <p:tgtEl>
                                          <p:spTgt spid="4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0"/>
                                        </p:tgtEl>
                                        <p:attrNameLst>
                                          <p:attrName>style.visibility</p:attrName>
                                        </p:attrNameLst>
                                      </p:cBhvr>
                                      <p:to>
                                        <p:strVal val="visible"/>
                                      </p:to>
                                    </p:set>
                                    <p:animEffect transition="in" filter="fade">
                                      <p:cBhvr>
                                        <p:cTn id="17" dur="500"/>
                                        <p:tgtEl>
                                          <p:spTgt spid="4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4"/>
                                        </p:tgtEl>
                                        <p:attrNameLst>
                                          <p:attrName>style.visibility</p:attrName>
                                        </p:attrNameLst>
                                      </p:cBhvr>
                                      <p:to>
                                        <p:strVal val="visible"/>
                                      </p:to>
                                    </p:set>
                                    <p:animEffect transition="in" filter="fade">
                                      <p:cBhvr>
                                        <p:cTn id="22" dur="500"/>
                                        <p:tgtEl>
                                          <p:spTgt spid="4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2"/>
                                        </p:tgtEl>
                                        <p:attrNameLst>
                                          <p:attrName>style.visibility</p:attrName>
                                        </p:attrNameLst>
                                      </p:cBhvr>
                                      <p:to>
                                        <p:strVal val="visible"/>
                                      </p:to>
                                    </p:set>
                                    <p:animEffect transition="in" filter="fade">
                                      <p:cBhvr>
                                        <p:cTn id="27" dur="500"/>
                                        <p:tgtEl>
                                          <p:spTgt spid="40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3"/>
                                        </p:tgtEl>
                                        <p:attrNameLst>
                                          <p:attrName>style.visibility</p:attrName>
                                        </p:attrNameLst>
                                      </p:cBhvr>
                                      <p:to>
                                        <p:strVal val="visible"/>
                                      </p:to>
                                    </p:set>
                                    <p:animEffect transition="in" filter="fade">
                                      <p:cBhvr>
                                        <p:cTn id="32"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19" y="342265"/>
            <a:ext cx="11192435" cy="1325563"/>
          </a:xfrm>
        </p:spPr>
        <p:txBody>
          <a:bodyPr/>
          <a:lstStyle/>
          <a:p>
            <a:pPr algn="ctr"/>
            <a:r>
              <a:rPr lang="en-CA" b="1" dirty="0"/>
              <a:t>Unit Fractions across the K-12 Curriculum</a:t>
            </a:r>
          </a:p>
        </p:txBody>
      </p:sp>
      <p:sp>
        <p:nvSpPr>
          <p:cNvPr id="3" name="Content Placeholder 2"/>
          <p:cNvSpPr>
            <a:spLocks noGrp="1"/>
          </p:cNvSpPr>
          <p:nvPr>
            <p:ph idx="1"/>
          </p:nvPr>
        </p:nvSpPr>
        <p:spPr/>
        <p:txBody>
          <a:bodyPr>
            <a:normAutofit/>
          </a:bodyPr>
          <a:lstStyle/>
          <a:p>
            <a:r>
              <a:rPr lang="en-CA" sz="3000" dirty="0"/>
              <a:t>Identify an expectation from the grade you teach from the page provided.</a:t>
            </a:r>
          </a:p>
          <a:p>
            <a:r>
              <a:rPr lang="en-CA" sz="3000" dirty="0"/>
              <a:t>Read the section above the expectation.</a:t>
            </a:r>
          </a:p>
          <a:p>
            <a:r>
              <a:rPr lang="en-CA" sz="3000" dirty="0"/>
              <a:t>Identify a question or task that you have used in your classroom which addresses that expectation.</a:t>
            </a:r>
          </a:p>
          <a:p>
            <a:r>
              <a:rPr lang="en-CA" sz="3000" dirty="0"/>
              <a:t>Discuss with your table mates.</a:t>
            </a:r>
          </a:p>
        </p:txBody>
      </p:sp>
      <p:sp>
        <p:nvSpPr>
          <p:cNvPr id="4" name="Slide Number Placeholder 3"/>
          <p:cNvSpPr>
            <a:spLocks noGrp="1"/>
          </p:cNvSpPr>
          <p:nvPr>
            <p:ph type="sldNum" sz="quarter" idx="12"/>
          </p:nvPr>
        </p:nvSpPr>
        <p:spPr/>
        <p:txBody>
          <a:bodyPr/>
          <a:lstStyle/>
          <a:p>
            <a:fld id="{74C22EB6-A0B0-4F6F-9143-A21C47EC15A9}" type="slidenum">
              <a:rPr lang="en-CA" smtClean="0"/>
              <a:pPr/>
              <a:t>49</a:t>
            </a:fld>
            <a:endParaRPr lang="en-CA" dirty="0"/>
          </a:p>
        </p:txBody>
      </p:sp>
    </p:spTree>
    <p:extLst>
      <p:ext uri="{BB962C8B-B14F-4D97-AF65-F5344CB8AC3E}">
        <p14:creationId xmlns:p14="http://schemas.microsoft.com/office/powerpoint/2010/main" val="475743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940" y="304800"/>
            <a:ext cx="10927080" cy="1143000"/>
          </a:xfrm>
        </p:spPr>
        <p:txBody>
          <a:bodyPr>
            <a:noAutofit/>
          </a:bodyPr>
          <a:lstStyle/>
          <a:p>
            <a:pPr algn="ctr">
              <a:spcBef>
                <a:spcPts val="0"/>
              </a:spcBef>
              <a:buClr>
                <a:schemeClr val="dk1"/>
              </a:buClr>
              <a:buSzPct val="25000"/>
            </a:pPr>
            <a:r>
              <a:rPr lang="en-US" b="1" dirty="0"/>
              <a:t>Multiple Fractions Meanings (Constructs)</a:t>
            </a:r>
          </a:p>
        </p:txBody>
      </p:sp>
      <p:sp>
        <p:nvSpPr>
          <p:cNvPr id="3" name="Content Placeholder 2"/>
          <p:cNvSpPr>
            <a:spLocks noGrp="1"/>
          </p:cNvSpPr>
          <p:nvPr>
            <p:ph idx="1"/>
          </p:nvPr>
        </p:nvSpPr>
        <p:spPr>
          <a:xfrm>
            <a:off x="1422401" y="1828800"/>
            <a:ext cx="9036423" cy="3810000"/>
          </a:xfrm>
        </p:spPr>
        <p:txBody>
          <a:bodyPr>
            <a:normAutofit fontScale="92500" lnSpcReduction="10000"/>
          </a:bodyPr>
          <a:lstStyle/>
          <a:p>
            <a:r>
              <a:rPr lang="en-US" dirty="0">
                <a:solidFill>
                  <a:srgbClr val="000000"/>
                </a:solidFill>
              </a:rPr>
              <a:t>Part-whole relationship </a:t>
            </a:r>
          </a:p>
          <a:p>
            <a:r>
              <a:rPr lang="en-US" dirty="0">
                <a:solidFill>
                  <a:srgbClr val="000000"/>
                </a:solidFill>
              </a:rPr>
              <a:t>Part-part relationship (ratio)</a:t>
            </a:r>
          </a:p>
          <a:p>
            <a:pPr>
              <a:buFont typeface="Arial" pitchFamily="34" charset="0"/>
              <a:buChar char="•"/>
            </a:pPr>
            <a:r>
              <a:rPr lang="en-US" dirty="0">
                <a:solidFill>
                  <a:srgbClr val="000000"/>
                </a:solidFill>
              </a:rPr>
              <a:t>Linear measure (distance from 0)</a:t>
            </a:r>
          </a:p>
          <a:p>
            <a:pPr>
              <a:buFont typeface="Arial" pitchFamily="34" charset="0"/>
              <a:buChar char="•"/>
            </a:pPr>
            <a:r>
              <a:rPr lang="en-US" dirty="0">
                <a:solidFill>
                  <a:srgbClr val="000000"/>
                </a:solidFill>
              </a:rPr>
              <a:t>Fraction as operator (multiplicative action on quantity)</a:t>
            </a:r>
          </a:p>
          <a:p>
            <a:r>
              <a:rPr lang="en-US" dirty="0">
                <a:solidFill>
                  <a:srgbClr val="000000"/>
                </a:solidFill>
              </a:rPr>
              <a:t>Fraction as quotient (division relationship)</a:t>
            </a:r>
          </a:p>
          <a:p>
            <a:pPr marL="0" indent="0">
              <a:buNone/>
            </a:pPr>
            <a:endParaRPr lang="en-US" dirty="0"/>
          </a:p>
          <a:p>
            <a:pPr marL="68580" indent="0" algn="ctr">
              <a:buNone/>
            </a:pPr>
            <a:r>
              <a:rPr lang="en-US" b="1" i="1" dirty="0">
                <a:solidFill>
                  <a:schemeClr val="accent3">
                    <a:lumMod val="50000"/>
                  </a:schemeClr>
                </a:solidFill>
              </a:rPr>
              <a:t>A fraction is one quantity or amount </a:t>
            </a:r>
          </a:p>
          <a:p>
            <a:endParaRPr lang="en-US" dirty="0"/>
          </a:p>
        </p:txBody>
      </p:sp>
    </p:spTree>
    <p:extLst>
      <p:ext uri="{BB962C8B-B14F-4D97-AF65-F5344CB8AC3E}">
        <p14:creationId xmlns:p14="http://schemas.microsoft.com/office/powerpoint/2010/main" val="410656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The FLP Across the Grades</a:t>
            </a:r>
          </a:p>
        </p:txBody>
      </p:sp>
      <p:sp>
        <p:nvSpPr>
          <p:cNvPr id="4" name="Footer Placeholder 3"/>
          <p:cNvSpPr>
            <a:spLocks noGrp="1"/>
          </p:cNvSpPr>
          <p:nvPr>
            <p:ph type="ftr" sz="quarter" idx="3"/>
          </p:nvPr>
        </p:nvSpPr>
        <p:spPr/>
        <p:txBody>
          <a:bodyPr/>
          <a:lstStyle/>
          <a:p>
            <a:pPr algn="r"/>
            <a:endParaRPr lang="en-CA" dirty="0"/>
          </a:p>
        </p:txBody>
      </p:sp>
      <p:pic>
        <p:nvPicPr>
          <p:cNvPr id="6" name="Picture 5" descr="This graphic has the grades (Kindergarten to Grade 8) listed in the left hand column. Coloured dots are beside each grade. The first column is green. The second is turquoise. The third column is orange and the fourth column is purple. Kindergarten only has a green dot beside it. In grade 7 and 8 the orange and purple dots have the letter A inside them. The heading for green column of dots is unit. Turqoise heading is compare. Orange heading is add/sub and purple heading is mult/div." title="FLP Across the Grades"/>
          <p:cNvPicPr>
            <a:picLocks noChangeAspect="1"/>
          </p:cNvPicPr>
          <p:nvPr/>
        </p:nvPicPr>
        <p:blipFill>
          <a:blip r:embed="rId3"/>
          <a:stretch>
            <a:fillRect/>
          </a:stretch>
        </p:blipFill>
        <p:spPr>
          <a:xfrm>
            <a:off x="5924194" y="681550"/>
            <a:ext cx="5163760" cy="5657578"/>
          </a:xfrm>
          <a:prstGeom prst="rect">
            <a:avLst/>
          </a:prstGeom>
        </p:spPr>
      </p:pic>
    </p:spTree>
    <p:extLst>
      <p:ext uri="{BB962C8B-B14F-4D97-AF65-F5344CB8AC3E}">
        <p14:creationId xmlns:p14="http://schemas.microsoft.com/office/powerpoint/2010/main" val="3447174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b="1" dirty="0"/>
              <a:t>Fractions Learning Pathways</a:t>
            </a:r>
          </a:p>
        </p:txBody>
      </p:sp>
      <p:pic>
        <p:nvPicPr>
          <p:cNvPr id="459" name="Shape 459" descr="This is a list of grade 9 courses with coloured dots beside the courses." title="Grade 9 Courses"/>
          <p:cNvPicPr preferRelativeResize="0">
            <a:picLocks noGrp="1"/>
          </p:cNvPicPr>
          <p:nvPr>
            <p:ph idx="1"/>
          </p:nvPr>
        </p:nvPicPr>
        <p:blipFill rotWithShape="1">
          <a:blip r:embed="rId3" cstate="print">
            <a:alphaModFix/>
          </a:blip>
          <a:stretch/>
        </p:blipFill>
        <p:spPr>
          <a:xfrm>
            <a:off x="3162780" y="1690688"/>
            <a:ext cx="6127698" cy="4351338"/>
          </a:xfrm>
          <a:prstGeom prst="rect">
            <a:avLst/>
          </a:prstGeom>
          <a:noFill/>
          <a:ln>
            <a:noFill/>
          </a:ln>
        </p:spPr>
      </p:pic>
      <p:grpSp>
        <p:nvGrpSpPr>
          <p:cNvPr id="5" name="Group 4" descr="This describes the correlation between the colour of the dot and cluster on the Fractions Learning Pathways." title="Coloured Dot Legend"/>
          <p:cNvGrpSpPr/>
          <p:nvPr/>
        </p:nvGrpSpPr>
        <p:grpSpPr>
          <a:xfrm rot="16200000">
            <a:off x="10614066" y="4871610"/>
            <a:ext cx="1213604" cy="1760419"/>
            <a:chOff x="10531270" y="4522202"/>
            <a:chExt cx="1213604" cy="1760419"/>
          </a:xfrm>
        </p:grpSpPr>
        <p:pic>
          <p:nvPicPr>
            <p:cNvPr id="3" name="Picture 2" descr="This is an image of the four different colours of dots and the corresponding meaning of each." title="dot legend image"/>
            <p:cNvPicPr>
              <a:picLocks noChangeAspect="1"/>
            </p:cNvPicPr>
            <p:nvPr/>
          </p:nvPicPr>
          <p:blipFill>
            <a:blip r:embed="rId4"/>
            <a:stretch>
              <a:fillRect/>
            </a:stretch>
          </p:blipFill>
          <p:spPr>
            <a:xfrm>
              <a:off x="10622396" y="6067589"/>
              <a:ext cx="1083761" cy="215032"/>
            </a:xfrm>
            <a:prstGeom prst="rect">
              <a:avLst/>
            </a:prstGeom>
          </p:spPr>
        </p:pic>
        <p:sp>
          <p:nvSpPr>
            <p:cNvPr id="4" name="TextBox 3"/>
            <p:cNvSpPr txBox="1"/>
            <p:nvPr/>
          </p:nvSpPr>
          <p:spPr>
            <a:xfrm>
              <a:off x="10531270" y="5583390"/>
              <a:ext cx="461665" cy="491481"/>
            </a:xfrm>
            <a:prstGeom prst="rect">
              <a:avLst/>
            </a:prstGeom>
            <a:noFill/>
          </p:spPr>
          <p:txBody>
            <a:bodyPr vert="vert" wrap="none" rtlCol="0">
              <a:spAutoFit/>
            </a:bodyPr>
            <a:lstStyle/>
            <a:p>
              <a:r>
                <a:rPr lang="en-CA" dirty="0"/>
                <a:t>Unit</a:t>
              </a:r>
            </a:p>
          </p:txBody>
        </p:sp>
        <p:sp>
          <p:nvSpPr>
            <p:cNvPr id="8" name="TextBox 7"/>
            <p:cNvSpPr txBox="1"/>
            <p:nvPr/>
          </p:nvSpPr>
          <p:spPr>
            <a:xfrm>
              <a:off x="10798691" y="5127945"/>
              <a:ext cx="461665" cy="946926"/>
            </a:xfrm>
            <a:prstGeom prst="rect">
              <a:avLst/>
            </a:prstGeom>
            <a:noFill/>
          </p:spPr>
          <p:txBody>
            <a:bodyPr vert="vert" wrap="none" rtlCol="0">
              <a:spAutoFit/>
            </a:bodyPr>
            <a:lstStyle/>
            <a:p>
              <a:r>
                <a:rPr lang="en-CA" dirty="0"/>
                <a:t>Compare</a:t>
              </a:r>
            </a:p>
          </p:txBody>
        </p:sp>
        <p:sp>
          <p:nvSpPr>
            <p:cNvPr id="9" name="TextBox 8"/>
            <p:cNvSpPr txBox="1"/>
            <p:nvPr/>
          </p:nvSpPr>
          <p:spPr>
            <a:xfrm>
              <a:off x="11015788" y="4729951"/>
              <a:ext cx="461665" cy="1344920"/>
            </a:xfrm>
            <a:prstGeom prst="rect">
              <a:avLst/>
            </a:prstGeom>
            <a:noFill/>
          </p:spPr>
          <p:txBody>
            <a:bodyPr vert="vert" wrap="none" rtlCol="0">
              <a:spAutoFit/>
            </a:bodyPr>
            <a:lstStyle/>
            <a:p>
              <a:r>
                <a:rPr lang="en-CA" dirty="0"/>
                <a:t>Add/Subtract</a:t>
              </a:r>
            </a:p>
          </p:txBody>
        </p:sp>
        <p:sp>
          <p:nvSpPr>
            <p:cNvPr id="10" name="TextBox 9"/>
            <p:cNvSpPr txBox="1"/>
            <p:nvPr/>
          </p:nvSpPr>
          <p:spPr>
            <a:xfrm>
              <a:off x="11283209" y="4522202"/>
              <a:ext cx="461665" cy="1552669"/>
            </a:xfrm>
            <a:prstGeom prst="rect">
              <a:avLst/>
            </a:prstGeom>
            <a:noFill/>
          </p:spPr>
          <p:txBody>
            <a:bodyPr vert="vert" wrap="none" rtlCol="0">
              <a:spAutoFit/>
            </a:bodyPr>
            <a:lstStyle/>
            <a:p>
              <a:r>
                <a:rPr lang="en-CA" dirty="0"/>
                <a:t>Multiply/Divide</a:t>
              </a:r>
            </a:p>
          </p:txBody>
        </p:sp>
      </p:gr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t>FLP - Grade 10 Courses</a:t>
            </a:r>
          </a:p>
        </p:txBody>
      </p:sp>
      <p:pic>
        <p:nvPicPr>
          <p:cNvPr id="460" name="Shape 460" descr="This is a list of grade 10 courses with coloured dots beside the courses." title="Grade 10 Courses"/>
          <p:cNvPicPr preferRelativeResize="0"/>
          <p:nvPr/>
        </p:nvPicPr>
        <p:blipFill rotWithShape="1">
          <a:blip r:embed="rId3" cstate="print">
            <a:alphaModFix/>
          </a:blip>
          <a:srcRect/>
          <a:stretch/>
        </p:blipFill>
        <p:spPr>
          <a:xfrm>
            <a:off x="735160" y="396509"/>
            <a:ext cx="10401300" cy="5210174"/>
          </a:xfrm>
          <a:prstGeom prst="rect">
            <a:avLst/>
          </a:prstGeom>
          <a:noFill/>
          <a:ln>
            <a:noFill/>
          </a:ln>
        </p:spPr>
      </p:pic>
      <p:grpSp>
        <p:nvGrpSpPr>
          <p:cNvPr id="5" name="Group 4" descr="This describes the correlation between the colour of the dot and cluster on the Fractions Learning Pathways." title="Coloured Dot Legend"/>
          <p:cNvGrpSpPr/>
          <p:nvPr/>
        </p:nvGrpSpPr>
        <p:grpSpPr>
          <a:xfrm rot="16200000">
            <a:off x="10614066" y="4871610"/>
            <a:ext cx="1213604" cy="1760419"/>
            <a:chOff x="10531270" y="4522202"/>
            <a:chExt cx="1213604" cy="1760419"/>
          </a:xfrm>
        </p:grpSpPr>
        <p:pic>
          <p:nvPicPr>
            <p:cNvPr id="3" name="Picture 2" descr="This is an image of the four different colours of dots and the corresponding meaning of each." title="dot legend image"/>
            <p:cNvPicPr>
              <a:picLocks noChangeAspect="1"/>
            </p:cNvPicPr>
            <p:nvPr/>
          </p:nvPicPr>
          <p:blipFill>
            <a:blip r:embed="rId4"/>
            <a:stretch>
              <a:fillRect/>
            </a:stretch>
          </p:blipFill>
          <p:spPr>
            <a:xfrm>
              <a:off x="10622396" y="6067589"/>
              <a:ext cx="1083761" cy="215032"/>
            </a:xfrm>
            <a:prstGeom prst="rect">
              <a:avLst/>
            </a:prstGeom>
          </p:spPr>
        </p:pic>
        <p:sp>
          <p:nvSpPr>
            <p:cNvPr id="4" name="TextBox 3"/>
            <p:cNvSpPr txBox="1"/>
            <p:nvPr/>
          </p:nvSpPr>
          <p:spPr>
            <a:xfrm>
              <a:off x="10531270" y="5583390"/>
              <a:ext cx="461665" cy="491481"/>
            </a:xfrm>
            <a:prstGeom prst="rect">
              <a:avLst/>
            </a:prstGeom>
            <a:noFill/>
          </p:spPr>
          <p:txBody>
            <a:bodyPr vert="vert" wrap="none" rtlCol="0">
              <a:spAutoFit/>
            </a:bodyPr>
            <a:lstStyle/>
            <a:p>
              <a:r>
                <a:rPr lang="en-CA" dirty="0"/>
                <a:t>Unit</a:t>
              </a:r>
            </a:p>
          </p:txBody>
        </p:sp>
        <p:sp>
          <p:nvSpPr>
            <p:cNvPr id="8" name="TextBox 7"/>
            <p:cNvSpPr txBox="1"/>
            <p:nvPr/>
          </p:nvSpPr>
          <p:spPr>
            <a:xfrm>
              <a:off x="10798691" y="5127945"/>
              <a:ext cx="461665" cy="946926"/>
            </a:xfrm>
            <a:prstGeom prst="rect">
              <a:avLst/>
            </a:prstGeom>
            <a:noFill/>
          </p:spPr>
          <p:txBody>
            <a:bodyPr vert="vert" wrap="none" rtlCol="0">
              <a:spAutoFit/>
            </a:bodyPr>
            <a:lstStyle/>
            <a:p>
              <a:r>
                <a:rPr lang="en-CA" dirty="0"/>
                <a:t>Compare</a:t>
              </a:r>
            </a:p>
          </p:txBody>
        </p:sp>
        <p:sp>
          <p:nvSpPr>
            <p:cNvPr id="9" name="TextBox 8"/>
            <p:cNvSpPr txBox="1"/>
            <p:nvPr/>
          </p:nvSpPr>
          <p:spPr>
            <a:xfrm>
              <a:off x="11015788" y="4729951"/>
              <a:ext cx="461665" cy="1344920"/>
            </a:xfrm>
            <a:prstGeom prst="rect">
              <a:avLst/>
            </a:prstGeom>
            <a:noFill/>
          </p:spPr>
          <p:txBody>
            <a:bodyPr vert="vert" wrap="none" rtlCol="0">
              <a:spAutoFit/>
            </a:bodyPr>
            <a:lstStyle/>
            <a:p>
              <a:r>
                <a:rPr lang="en-CA" dirty="0"/>
                <a:t>Add/Subtract</a:t>
              </a:r>
            </a:p>
          </p:txBody>
        </p:sp>
        <p:sp>
          <p:nvSpPr>
            <p:cNvPr id="10" name="TextBox 9"/>
            <p:cNvSpPr txBox="1"/>
            <p:nvPr/>
          </p:nvSpPr>
          <p:spPr>
            <a:xfrm>
              <a:off x="11283209" y="4522202"/>
              <a:ext cx="461665" cy="1552669"/>
            </a:xfrm>
            <a:prstGeom prst="rect">
              <a:avLst/>
            </a:prstGeom>
            <a:noFill/>
          </p:spPr>
          <p:txBody>
            <a:bodyPr vert="vert" wrap="none" rtlCol="0">
              <a:spAutoFit/>
            </a:bodyPr>
            <a:lstStyle/>
            <a:p>
              <a:r>
                <a:rPr lang="en-CA" dirty="0"/>
                <a:t>Multiply/Divide</a:t>
              </a:r>
            </a:p>
          </p:txBody>
        </p:sp>
      </p:grpSp>
    </p:spTree>
    <p:extLst>
      <p:ext uri="{BB962C8B-B14F-4D97-AF65-F5344CB8AC3E}">
        <p14:creationId xmlns:p14="http://schemas.microsoft.com/office/powerpoint/2010/main" val="3732595056"/>
      </p:ext>
    </p:extLst>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b="1" dirty="0"/>
              <a:t> Grade 11 and 12 Courses</a:t>
            </a:r>
          </a:p>
        </p:txBody>
      </p:sp>
      <p:pic>
        <p:nvPicPr>
          <p:cNvPr id="461" name="Shape 461" descr="This is a graphic of grade 11 and 12 courses with coloured dots beside the courses." title="Grade 11 and 12"/>
          <p:cNvPicPr preferRelativeResize="0"/>
          <p:nvPr/>
        </p:nvPicPr>
        <p:blipFill rotWithShape="1">
          <a:blip r:embed="rId3" cstate="print">
            <a:alphaModFix/>
          </a:blip>
          <a:srcRect/>
          <a:stretch/>
        </p:blipFill>
        <p:spPr>
          <a:xfrm>
            <a:off x="2324100" y="190868"/>
            <a:ext cx="7213600" cy="6173736"/>
          </a:xfrm>
          <a:prstGeom prst="rect">
            <a:avLst/>
          </a:prstGeom>
          <a:noFill/>
          <a:ln>
            <a:noFill/>
          </a:ln>
        </p:spPr>
      </p:pic>
      <p:grpSp>
        <p:nvGrpSpPr>
          <p:cNvPr id="5" name="Group 4" descr="This describes the correlation between the colour of the dot and cluster on the Fractions Learning Pathways." title="Coloured Dot Legend"/>
          <p:cNvGrpSpPr/>
          <p:nvPr/>
        </p:nvGrpSpPr>
        <p:grpSpPr>
          <a:xfrm rot="16200000">
            <a:off x="10614066" y="4871610"/>
            <a:ext cx="1213604" cy="1760419"/>
            <a:chOff x="10531270" y="4522202"/>
            <a:chExt cx="1213604" cy="1760419"/>
          </a:xfrm>
        </p:grpSpPr>
        <p:pic>
          <p:nvPicPr>
            <p:cNvPr id="3" name="Picture 2" descr="This is an image of the four different colours of dots and the corresponding meaning of each." title="dot legend image"/>
            <p:cNvPicPr>
              <a:picLocks noChangeAspect="1"/>
            </p:cNvPicPr>
            <p:nvPr/>
          </p:nvPicPr>
          <p:blipFill>
            <a:blip r:embed="rId4"/>
            <a:stretch>
              <a:fillRect/>
            </a:stretch>
          </p:blipFill>
          <p:spPr>
            <a:xfrm>
              <a:off x="10622396" y="6067589"/>
              <a:ext cx="1083761" cy="215032"/>
            </a:xfrm>
            <a:prstGeom prst="rect">
              <a:avLst/>
            </a:prstGeom>
          </p:spPr>
        </p:pic>
        <p:sp>
          <p:nvSpPr>
            <p:cNvPr id="4" name="TextBox 3"/>
            <p:cNvSpPr txBox="1"/>
            <p:nvPr/>
          </p:nvSpPr>
          <p:spPr>
            <a:xfrm>
              <a:off x="10531270" y="5583390"/>
              <a:ext cx="461665" cy="491481"/>
            </a:xfrm>
            <a:prstGeom prst="rect">
              <a:avLst/>
            </a:prstGeom>
            <a:noFill/>
          </p:spPr>
          <p:txBody>
            <a:bodyPr vert="vert" wrap="none" rtlCol="0">
              <a:spAutoFit/>
            </a:bodyPr>
            <a:lstStyle/>
            <a:p>
              <a:r>
                <a:rPr lang="en-CA" dirty="0"/>
                <a:t>Unit</a:t>
              </a:r>
            </a:p>
          </p:txBody>
        </p:sp>
        <p:sp>
          <p:nvSpPr>
            <p:cNvPr id="8" name="TextBox 7"/>
            <p:cNvSpPr txBox="1"/>
            <p:nvPr/>
          </p:nvSpPr>
          <p:spPr>
            <a:xfrm>
              <a:off x="10798691" y="5127945"/>
              <a:ext cx="461665" cy="946926"/>
            </a:xfrm>
            <a:prstGeom prst="rect">
              <a:avLst/>
            </a:prstGeom>
            <a:noFill/>
          </p:spPr>
          <p:txBody>
            <a:bodyPr vert="vert" wrap="none" rtlCol="0">
              <a:spAutoFit/>
            </a:bodyPr>
            <a:lstStyle/>
            <a:p>
              <a:r>
                <a:rPr lang="en-CA" dirty="0"/>
                <a:t>Compare</a:t>
              </a:r>
            </a:p>
          </p:txBody>
        </p:sp>
        <p:sp>
          <p:nvSpPr>
            <p:cNvPr id="9" name="TextBox 8"/>
            <p:cNvSpPr txBox="1"/>
            <p:nvPr/>
          </p:nvSpPr>
          <p:spPr>
            <a:xfrm>
              <a:off x="11015788" y="4729951"/>
              <a:ext cx="461665" cy="1344920"/>
            </a:xfrm>
            <a:prstGeom prst="rect">
              <a:avLst/>
            </a:prstGeom>
            <a:noFill/>
          </p:spPr>
          <p:txBody>
            <a:bodyPr vert="vert" wrap="none" rtlCol="0">
              <a:spAutoFit/>
            </a:bodyPr>
            <a:lstStyle/>
            <a:p>
              <a:r>
                <a:rPr lang="en-CA" dirty="0"/>
                <a:t>Add/Subtract</a:t>
              </a:r>
            </a:p>
          </p:txBody>
        </p:sp>
        <p:sp>
          <p:nvSpPr>
            <p:cNvPr id="10" name="TextBox 9"/>
            <p:cNvSpPr txBox="1"/>
            <p:nvPr/>
          </p:nvSpPr>
          <p:spPr>
            <a:xfrm>
              <a:off x="11283209" y="4522202"/>
              <a:ext cx="461665" cy="1552669"/>
            </a:xfrm>
            <a:prstGeom prst="rect">
              <a:avLst/>
            </a:prstGeom>
            <a:noFill/>
          </p:spPr>
          <p:txBody>
            <a:bodyPr vert="vert" wrap="none" rtlCol="0">
              <a:spAutoFit/>
            </a:bodyPr>
            <a:lstStyle/>
            <a:p>
              <a:r>
                <a:rPr lang="en-CA" dirty="0"/>
                <a:t>Multiply/Divide</a:t>
              </a:r>
            </a:p>
          </p:txBody>
        </p:sp>
      </p:grpSp>
      <p:sp>
        <p:nvSpPr>
          <p:cNvPr id="6" name="Content Placeholder 5"/>
          <p:cNvSpPr>
            <a:spLocks noGrp="1"/>
          </p:cNvSpPr>
          <p:nvPr>
            <p:ph idx="1"/>
          </p:nvPr>
        </p:nvSpPr>
        <p:spPr/>
        <p:txBody>
          <a:bodyPr/>
          <a:lstStyle/>
          <a:p>
            <a:endParaRPr lang="en-CA" dirty="0"/>
          </a:p>
        </p:txBody>
      </p:sp>
    </p:spTree>
    <p:extLst>
      <p:ext uri="{BB962C8B-B14F-4D97-AF65-F5344CB8AC3E}">
        <p14:creationId xmlns:p14="http://schemas.microsoft.com/office/powerpoint/2010/main" val="1904273197"/>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6" y="432232"/>
            <a:ext cx="6850743" cy="1600200"/>
          </a:xfrm>
        </p:spPr>
        <p:txBody>
          <a:bodyPr>
            <a:normAutofit/>
          </a:bodyPr>
          <a:lstStyle/>
          <a:p>
            <a:r>
              <a:rPr lang="en-CA" sz="4400" b="1" dirty="0"/>
              <a:t>I Have … Who Has … </a:t>
            </a:r>
            <a:br>
              <a:rPr lang="en-CA" sz="4400" b="1" dirty="0"/>
            </a:br>
            <a:endParaRPr lang="en-CA" sz="4400" b="1" dirty="0"/>
          </a:p>
        </p:txBody>
      </p:sp>
      <p:sp>
        <p:nvSpPr>
          <p:cNvPr id="7" name="Text Placeholder 6"/>
          <p:cNvSpPr>
            <a:spLocks noGrp="1"/>
          </p:cNvSpPr>
          <p:nvPr>
            <p:ph type="body" sz="half" idx="2"/>
          </p:nvPr>
        </p:nvSpPr>
        <p:spPr>
          <a:xfrm>
            <a:off x="839787" y="1596571"/>
            <a:ext cx="5706155" cy="4272417"/>
          </a:xfrm>
        </p:spPr>
        <p:txBody>
          <a:bodyPr>
            <a:normAutofit/>
          </a:bodyPr>
          <a:lstStyle/>
          <a:p>
            <a:r>
              <a:rPr lang="en-CA" sz="3200" dirty="0"/>
              <a:t>Fractions Learning Pathways: </a:t>
            </a:r>
            <a:br>
              <a:rPr lang="en-CA" sz="3200" dirty="0"/>
            </a:br>
            <a:r>
              <a:rPr lang="en-CA" sz="3200" dirty="0"/>
              <a:t>Unit F</a:t>
            </a:r>
          </a:p>
        </p:txBody>
      </p:sp>
      <p:sp>
        <p:nvSpPr>
          <p:cNvPr id="4" name="Slide Number Placeholder 3"/>
          <p:cNvSpPr>
            <a:spLocks noGrp="1"/>
          </p:cNvSpPr>
          <p:nvPr>
            <p:ph type="sldNum" sz="quarter" idx="12"/>
          </p:nvPr>
        </p:nvSpPr>
        <p:spPr/>
        <p:txBody>
          <a:bodyPr/>
          <a:lstStyle/>
          <a:p>
            <a:fld id="{74C22EB6-A0B0-4F6F-9143-A21C47EC15A9}" type="slidenum">
              <a:rPr lang="en-CA" smtClean="0"/>
              <a:pPr/>
              <a:t>54</a:t>
            </a:fld>
            <a:endParaRPr lang="en-CA" dirty="0"/>
          </a:p>
        </p:txBody>
      </p:sp>
      <p:pic>
        <p:nvPicPr>
          <p:cNvPr id="6" name="Picture 5" title="Fractions Learning Pathways"/>
          <p:cNvPicPr>
            <a:picLocks noChangeAspect="1"/>
          </p:cNvPicPr>
          <p:nvPr/>
        </p:nvPicPr>
        <p:blipFill>
          <a:blip r:embed="rId3"/>
          <a:stretch>
            <a:fillRect/>
          </a:stretch>
        </p:blipFill>
        <p:spPr>
          <a:xfrm>
            <a:off x="1966026" y="2587378"/>
            <a:ext cx="4660401" cy="3595842"/>
          </a:xfrm>
          <a:prstGeom prst="rect">
            <a:avLst/>
          </a:prstGeom>
        </p:spPr>
      </p:pic>
      <p:cxnSp>
        <p:nvCxnSpPr>
          <p:cNvPr id="8" name="Connector: Curved 7" descr="Highlighting Unit F on the Fractions Learning Pathways" title="Pointer 2"/>
          <p:cNvCxnSpPr/>
          <p:nvPr/>
        </p:nvCxnSpPr>
        <p:spPr>
          <a:xfrm>
            <a:off x="1020398" y="2458737"/>
            <a:ext cx="2346916" cy="1085943"/>
          </a:xfrm>
          <a:prstGeom prst="curvedConnector3">
            <a:avLst>
              <a:gd name="adj1" fmla="val 1143"/>
            </a:avLst>
          </a:prstGeom>
          <a:ln w="28575">
            <a:headEnd type="non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3" name="Picture 2" title="I have Who has"/>
          <p:cNvPicPr>
            <a:picLocks noChangeAspect="1"/>
          </p:cNvPicPr>
          <p:nvPr/>
        </p:nvPicPr>
        <p:blipFill>
          <a:blip r:embed="rId4"/>
          <a:stretch>
            <a:fillRect/>
          </a:stretch>
        </p:blipFill>
        <p:spPr>
          <a:xfrm>
            <a:off x="7315199" y="156286"/>
            <a:ext cx="4277179" cy="6026934"/>
          </a:xfrm>
          <a:prstGeom prst="rect">
            <a:avLst/>
          </a:prstGeom>
        </p:spPr>
      </p:pic>
    </p:spTree>
    <p:extLst>
      <p:ext uri="{BB962C8B-B14F-4D97-AF65-F5344CB8AC3E}">
        <p14:creationId xmlns:p14="http://schemas.microsoft.com/office/powerpoint/2010/main" val="4140947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CA" dirty="0"/>
          </a:p>
        </p:txBody>
      </p:sp>
      <p:sp>
        <p:nvSpPr>
          <p:cNvPr id="3" name="Title 2"/>
          <p:cNvSpPr>
            <a:spLocks noGrp="1"/>
          </p:cNvSpPr>
          <p:nvPr>
            <p:ph type="title"/>
          </p:nvPr>
        </p:nvSpPr>
        <p:spPr/>
        <p:txBody>
          <a:bodyPr/>
          <a:lstStyle/>
          <a:p>
            <a:pPr algn="ctr"/>
            <a:r>
              <a:rPr lang="en-CA" b="1" dirty="0"/>
              <a:t>fractionsteaching.ca</a:t>
            </a:r>
          </a:p>
        </p:txBody>
      </p:sp>
      <p:pic>
        <p:nvPicPr>
          <p:cNvPr id="6" name="Content Placeholder 5" descr="This is a screen shot of the Additional Fractions Support page of fractionsteaching.ca." title="Fractionsteaching.ca"/>
          <p:cNvPicPr>
            <a:picLocks noGrp="1" noChangeAspect="1"/>
          </p:cNvPicPr>
          <p:nvPr>
            <p:ph idx="1"/>
          </p:nvPr>
        </p:nvPicPr>
        <p:blipFill>
          <a:blip r:embed="rId3"/>
          <a:stretch>
            <a:fillRect/>
          </a:stretch>
        </p:blipFill>
        <p:spPr>
          <a:xfrm>
            <a:off x="4038600" y="1690688"/>
            <a:ext cx="5184572" cy="4351338"/>
          </a:xfrm>
          <a:prstGeom prst="rect">
            <a:avLst/>
          </a:prstGeom>
        </p:spPr>
      </p:pic>
      <p:sp>
        <p:nvSpPr>
          <p:cNvPr id="5" name="Slide Number Placeholder 4"/>
          <p:cNvSpPr>
            <a:spLocks noGrp="1"/>
          </p:cNvSpPr>
          <p:nvPr>
            <p:ph type="sldNum" sz="quarter" idx="12"/>
          </p:nvPr>
        </p:nvSpPr>
        <p:spPr/>
        <p:txBody>
          <a:bodyPr/>
          <a:lstStyle/>
          <a:p>
            <a:fld id="{74C22EB6-A0B0-4F6F-9143-A21C47EC15A9}" type="slidenum">
              <a:rPr lang="en-CA" smtClean="0"/>
              <a:pPr/>
              <a:t>55</a:t>
            </a:fld>
            <a:endParaRPr lang="en-CA" dirty="0"/>
          </a:p>
        </p:txBody>
      </p:sp>
    </p:spTree>
    <p:extLst>
      <p:ext uri="{BB962C8B-B14F-4D97-AF65-F5344CB8AC3E}">
        <p14:creationId xmlns:p14="http://schemas.microsoft.com/office/powerpoint/2010/main" val="541375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b="1" dirty="0"/>
              <a:t>Card Sort </a:t>
            </a:r>
          </a:p>
        </p:txBody>
      </p:sp>
      <p:sp>
        <p:nvSpPr>
          <p:cNvPr id="3" name="Content Placeholder 2"/>
          <p:cNvSpPr>
            <a:spLocks noGrp="1"/>
          </p:cNvSpPr>
          <p:nvPr>
            <p:ph idx="1"/>
          </p:nvPr>
        </p:nvSpPr>
        <p:spPr/>
        <p:txBody>
          <a:bodyPr/>
          <a:lstStyle/>
          <a:p>
            <a:pPr marL="514350" indent="-514350">
              <a:buAutoNum type="alphaLcParenR"/>
            </a:pPr>
            <a:r>
              <a:rPr lang="en-CA"/>
              <a:t>Match each of the representations with the </a:t>
            </a:r>
          </a:p>
          <a:p>
            <a:pPr marL="0" indent="0">
              <a:buNone/>
            </a:pPr>
            <a:r>
              <a:rPr lang="en-CA"/>
              <a:t>    appropriate construct</a:t>
            </a:r>
          </a:p>
          <a:p>
            <a:pPr marL="0" indent="0">
              <a:buNone/>
            </a:pPr>
            <a:endParaRPr lang="en-CA"/>
          </a:p>
          <a:p>
            <a:pPr marL="0" indent="0">
              <a:buNone/>
            </a:pPr>
            <a:r>
              <a:rPr lang="en-CA"/>
              <a:t>b) Discuss with your table mates any cards that posed a </a:t>
            </a:r>
          </a:p>
          <a:p>
            <a:pPr marL="0" indent="0">
              <a:buNone/>
            </a:pPr>
            <a:r>
              <a:rPr lang="en-CA"/>
              <a:t>    challenge</a:t>
            </a:r>
            <a:endParaRPr lang="en-CA" dirty="0"/>
          </a:p>
        </p:txBody>
      </p:sp>
      <p:sp>
        <p:nvSpPr>
          <p:cNvPr id="4" name="Slide Number Placeholder 3"/>
          <p:cNvSpPr>
            <a:spLocks noGrp="1"/>
          </p:cNvSpPr>
          <p:nvPr>
            <p:ph type="sldNum" sz="quarter" idx="12"/>
          </p:nvPr>
        </p:nvSpPr>
        <p:spPr/>
        <p:txBody>
          <a:bodyPr/>
          <a:lstStyle/>
          <a:p>
            <a:fld id="{74C22EB6-A0B0-4F6F-9143-A21C47EC15A9}" type="slidenum">
              <a:rPr lang="en-CA" smtClean="0"/>
              <a:pPr/>
              <a:t>6</a:t>
            </a:fld>
            <a:endParaRPr lang="en-CA" dirty="0"/>
          </a:p>
        </p:txBody>
      </p:sp>
    </p:spTree>
    <p:extLst>
      <p:ext uri="{BB962C8B-B14F-4D97-AF65-F5344CB8AC3E}">
        <p14:creationId xmlns:p14="http://schemas.microsoft.com/office/powerpoint/2010/main" val="382283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Why Research the Teaching and Learning of Fractions?</a:t>
            </a:r>
            <a:endParaRPr lang="en-CA" b="1" dirty="0"/>
          </a:p>
        </p:txBody>
      </p:sp>
      <p:sp>
        <p:nvSpPr>
          <p:cNvPr id="3" name="Content Placeholder 2"/>
          <p:cNvSpPr>
            <a:spLocks noGrp="1"/>
          </p:cNvSpPr>
          <p:nvPr>
            <p:ph idx="1"/>
          </p:nvPr>
        </p:nvSpPr>
        <p:spPr>
          <a:xfrm>
            <a:off x="815413" y="2060848"/>
            <a:ext cx="11150615" cy="4320480"/>
          </a:xfrm>
        </p:spPr>
        <p:txBody>
          <a:bodyPr>
            <a:normAutofit/>
          </a:bodyPr>
          <a:lstStyle/>
          <a:p>
            <a:pPr marL="0" indent="0" algn="ctr">
              <a:buNone/>
            </a:pPr>
            <a:endParaRPr lang="en-US" sz="3000" i="1" dirty="0"/>
          </a:p>
          <a:p>
            <a:pPr marL="0" indent="0" algn="ctr">
              <a:buNone/>
            </a:pPr>
            <a:r>
              <a:rPr lang="en-US" sz="3000" i="1" dirty="0"/>
              <a:t>The mathematics education literature is resounding in its findings that understanding fractions is a challenging area of mathematics for North American students to grasp (National Assessment of Educational Progress, 2005). </a:t>
            </a:r>
          </a:p>
          <a:p>
            <a:pPr marL="0" indent="0" algn="r">
              <a:buNone/>
            </a:pPr>
            <a:r>
              <a:rPr lang="en-US" sz="3000" dirty="0"/>
              <a:t>(Bruce &amp; Ross, 2009)</a:t>
            </a:r>
            <a:endParaRPr lang="en-CA" sz="3000" dirty="0"/>
          </a:p>
          <a:p>
            <a:endParaRPr lang="en-CA" sz="3000" dirty="0"/>
          </a:p>
        </p:txBody>
      </p:sp>
      <p:sp>
        <p:nvSpPr>
          <p:cNvPr id="4" name="Footer Placeholder 3"/>
          <p:cNvSpPr>
            <a:spLocks noGrp="1"/>
          </p:cNvSpPr>
          <p:nvPr>
            <p:ph type="ftr" sz="quarter" idx="4294967295"/>
          </p:nvPr>
        </p:nvSpPr>
        <p:spPr>
          <a:xfrm>
            <a:off x="1390506" y="6492875"/>
            <a:ext cx="10704512" cy="365125"/>
          </a:xfrm>
          <a:prstGeom prst="rect">
            <a:avLst/>
          </a:prstGeom>
        </p:spPr>
        <p:txBody>
          <a:bodyPr/>
          <a:lstStyle/>
          <a:p>
            <a:pPr algn="r"/>
            <a:r>
              <a:rPr lang="en-CA" dirty="0" err="1"/>
              <a:t>ssment</a:t>
            </a:r>
            <a:r>
              <a:rPr lang="en-CA" dirty="0"/>
              <a:t> Policy Branch</a:t>
            </a:r>
          </a:p>
        </p:txBody>
      </p:sp>
    </p:spTree>
    <p:extLst>
      <p:ext uri="{BB962C8B-B14F-4D97-AF65-F5344CB8AC3E}">
        <p14:creationId xmlns:p14="http://schemas.microsoft.com/office/powerpoint/2010/main" val="2163073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65125"/>
            <a:ext cx="11518174" cy="1325563"/>
          </a:xfrm>
        </p:spPr>
        <p:txBody>
          <a:bodyPr vert="horz" lIns="91440" tIns="45720" rIns="91440" bIns="45720" rtlCol="0" anchor="ctr">
            <a:noAutofit/>
          </a:bodyPr>
          <a:lstStyle/>
          <a:p>
            <a:pPr algn="ctr"/>
            <a:r>
              <a:rPr lang="en-CA" b="1" dirty="0"/>
              <a:t>Prior Learning which Connects to Fractions</a:t>
            </a:r>
          </a:p>
        </p:txBody>
      </p:sp>
      <p:sp>
        <p:nvSpPr>
          <p:cNvPr id="3" name="Content Placeholder 2"/>
          <p:cNvSpPr>
            <a:spLocks noGrp="1"/>
          </p:cNvSpPr>
          <p:nvPr>
            <p:ph idx="1"/>
          </p:nvPr>
        </p:nvSpPr>
        <p:spPr>
          <a:xfrm>
            <a:off x="848949" y="1844824"/>
            <a:ext cx="11343051" cy="4392488"/>
          </a:xfrm>
        </p:spPr>
        <p:txBody>
          <a:bodyPr>
            <a:normAutofit/>
          </a:bodyPr>
          <a:lstStyle/>
          <a:p>
            <a:pPr marL="0" indent="0">
              <a:buNone/>
            </a:pPr>
            <a:r>
              <a:rPr lang="en-US" sz="3000" dirty="0"/>
              <a:t>Fractions understandings are underpinned by larger mathematics cognitive processes including:</a:t>
            </a:r>
          </a:p>
          <a:p>
            <a:pPr marL="0" indent="0">
              <a:buNone/>
            </a:pPr>
            <a:endParaRPr lang="en-US" sz="3000" dirty="0"/>
          </a:p>
          <a:p>
            <a:r>
              <a:rPr lang="en-US" sz="3000" dirty="0"/>
              <a:t>proportional reasoning (Moss &amp; Case, 1999)</a:t>
            </a:r>
          </a:p>
          <a:p>
            <a:r>
              <a:rPr lang="en-US" sz="3000" dirty="0"/>
              <a:t>spatial reasoning (Mamolo, Sinclair, Whitely, 2011)</a:t>
            </a:r>
            <a:endParaRPr lang="en-CA" sz="3000" dirty="0"/>
          </a:p>
        </p:txBody>
      </p:sp>
    </p:spTree>
    <p:extLst>
      <p:ext uri="{BB962C8B-B14F-4D97-AF65-F5344CB8AC3E}">
        <p14:creationId xmlns:p14="http://schemas.microsoft.com/office/powerpoint/2010/main" val="887088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375245"/>
            <a:ext cx="12195581" cy="1325563"/>
          </a:xfrm>
        </p:spPr>
        <p:txBody>
          <a:bodyPr>
            <a:noAutofit/>
          </a:bodyPr>
          <a:lstStyle/>
          <a:p>
            <a:pPr algn="ctr"/>
            <a:r>
              <a:rPr lang="en-CA" b="1" dirty="0"/>
              <a:t>Subsequent Learning Which </a:t>
            </a:r>
            <a:br>
              <a:rPr lang="en-CA" b="1" dirty="0"/>
            </a:br>
            <a:r>
              <a:rPr lang="en-CA" b="1" dirty="0"/>
              <a:t>Connects to Fractions</a:t>
            </a:r>
          </a:p>
        </p:txBody>
      </p:sp>
      <p:sp>
        <p:nvSpPr>
          <p:cNvPr id="3" name="Content Placeholder 2"/>
          <p:cNvSpPr>
            <a:spLocks noGrp="1"/>
          </p:cNvSpPr>
          <p:nvPr>
            <p:ph idx="1"/>
          </p:nvPr>
        </p:nvSpPr>
        <p:spPr>
          <a:xfrm>
            <a:off x="622977" y="1844501"/>
            <a:ext cx="11343051" cy="4086038"/>
          </a:xfrm>
        </p:spPr>
        <p:txBody>
          <a:bodyPr>
            <a:normAutofit/>
          </a:bodyPr>
          <a:lstStyle/>
          <a:p>
            <a:pPr marL="0" indent="0">
              <a:buNone/>
            </a:pPr>
            <a:r>
              <a:rPr lang="en-US" sz="3000" dirty="0"/>
              <a:t>Fractions themselves underpin:</a:t>
            </a:r>
          </a:p>
          <a:p>
            <a:r>
              <a:rPr lang="en-US" sz="3000" dirty="0"/>
              <a:t>probability (Clarke &amp; Roche, 2009)</a:t>
            </a:r>
          </a:p>
          <a:p>
            <a:r>
              <a:rPr lang="en-US" sz="3000" dirty="0"/>
              <a:t>algebraic reasoning (Brown &amp; Quinn, 2007; Empson &amp; Levi, 2011)</a:t>
            </a:r>
          </a:p>
          <a:p>
            <a:endParaRPr lang="en-US" sz="3000" dirty="0"/>
          </a:p>
          <a:p>
            <a:pPr marL="0" indent="0">
              <a:buNone/>
            </a:pPr>
            <a:r>
              <a:rPr lang="en-US" sz="3000" dirty="0"/>
              <a:t>The College Mathematics Project identified fractions as an area in which students struggled in their first year college math courses.</a:t>
            </a:r>
            <a:endParaRPr lang="en-CA" sz="3000" dirty="0"/>
          </a:p>
          <a:p>
            <a:endParaRPr lang="en-CA" sz="3000" dirty="0"/>
          </a:p>
        </p:txBody>
      </p:sp>
    </p:spTree>
    <p:extLst>
      <p:ext uri="{BB962C8B-B14F-4D97-AF65-F5344CB8AC3E}">
        <p14:creationId xmlns:p14="http://schemas.microsoft.com/office/powerpoint/2010/main" val="29661388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1&quot;&gt;&lt;object type=&quot;1&quot; unique_id=&quot;10001&quot;&gt;&lt;object type=&quot;2&quot; unique_id=&quot;10013&quot;&gt;&lt;object type=&quot;3&quot; unique_id=&quot;10014&quot;&gt;&lt;property id=&quot;20148&quot; value=&quot;5&quot;/&gt;&lt;property id=&quot;20300&quot; value=&quot;Slide 1 - &amp;quot;Unit Fractions&amp;quot;&quot;/&gt;&lt;property id=&quot;20307&quot; value=&quot;256&quot;/&gt;&lt;/object&gt;&lt;object type=&quot;3&quot; unique_id=&quot;10102&quot;&gt;&lt;property id=&quot;20148&quot; value=&quot;5&quot;/&gt;&lt;property id=&quot;20300&quot; value=&quot;Slide 2 - &amp;quot;                    Session Goals  Participants will: &amp;quot;&quot;/&gt;&lt;property id=&quot;20307&quot; value=&quot;260&quot;/&gt;&lt;/object&gt;&lt;object type=&quot;3&quot; unique_id=&quot;10103&quot;&gt;&lt;property id=&quot;20148&quot; value=&quot;5&quot;/&gt;&lt;property id=&quot;20300&quot; value=&quot;Slide 3 - &amp;quot;Agenda&amp;quot;&quot;/&gt;&lt;property id=&quot;20307&quot; value=&quot;261&quot;/&gt;&lt;/object&gt;&lt;object type=&quot;3&quot; unique_id=&quot;10104&quot;&gt;&lt;property id=&quot;20148&quot; value=&quot;5&quot;/&gt;&lt;property id=&quot;20300&quot; value=&quot;Slide 4 - &amp;quot;Session Norms&amp;quot;&quot;/&gt;&lt;property id=&quot;20307&quot; value=&quot;262&quot;/&gt;&lt;/object&gt;&lt;object type=&quot;3&quot; unique_id=&quot;10694&quot;&gt;&lt;property id=&quot;20148&quot; value=&quot;5&quot;/&gt;&lt;property id=&quot;20300&quot; value=&quot;Slide 6 - &amp;quot;Card Sort Activity&amp;quot;&quot;/&gt;&lt;property id=&quot;20307&quot; value=&quot;309&quot;/&gt;&lt;/object&gt;&lt;object type=&quot;3&quot; unique_id=&quot;10695&quot;&gt;&lt;property id=&quot;20148&quot; value=&quot;5&quot;/&gt;&lt;property id=&quot;20300&quot; value=&quot;Slide 7 - &amp;quot;Why Research the Teaching and Learning of Fractions?&amp;quot;&quot;/&gt;&lt;property id=&quot;20307&quot; value=&quot;278&quot;/&gt;&lt;/object&gt;&lt;object type=&quot;3&quot; unique_id=&quot;10696&quot;&gt;&lt;property id=&quot;20148&quot; value=&quot;5&quot;/&gt;&lt;property id=&quot;20300&quot; value=&quot;Slide 8 - &amp;quot;Prior Learning which Connects to Fractions&amp;quot;&quot;/&gt;&lt;property id=&quot;20307&quot; value=&quot;279&quot;/&gt;&lt;/object&gt;&lt;object type=&quot;3&quot; unique_id=&quot;10697&quot;&gt;&lt;property id=&quot;20148&quot; value=&quot;5&quot;/&gt;&lt;property id=&quot;20300&quot; value=&quot;Slide 9 - &amp;quot;Subsequent Learning Which Connects to Fractions&amp;quot;&quot;/&gt;&lt;property id=&quot;20307&quot; value=&quot;280&quot;/&gt;&lt;/object&gt;&lt;object type=&quot;3&quot; unique_id=&quot;10698&quot;&gt;&lt;property id=&quot;20148&quot; value=&quot;5&quot;/&gt;&lt;property id=&quot;20300&quot; value=&quot;Slide 10 - &amp;quot;Implications Beyond Childhood&amp;quot;&quot;/&gt;&lt;property id=&quot;20307&quot; value=&quot;281&quot;/&gt;&lt;/object&gt;&lt;object type=&quot;3&quot; unique_id=&quot;10699&quot;&gt;&lt;property id=&quot;20148&quot; value=&quot;5&quot;/&gt;&lt;property id=&quot;20300&quot; value=&quot;Slide 11 - &amp;quot;Did you hear the story….&amp;quot;&quot;/&gt;&lt;property id=&quot;20307&quot; value=&quot;282&quot;/&gt;&lt;/object&gt;&lt;object type=&quot;3&quot; unique_id=&quot;10700&quot;&gt;&lt;property id=&quot;20148&quot; value=&quot;5&quot;/&gt;&lt;property id=&quot;20300&quot; value=&quot;Slide 12 - &amp;quot;Activity : Unit Fractions Counting Game &amp;quot;&quot;/&gt;&lt;property id=&quot;20307&quot; value=&quot;284&quot;/&gt;&lt;/object&gt;&lt;object type=&quot;3&quot; unique_id=&quot;10701&quot;&gt;&lt;property id=&quot;20148&quot; value=&quot;5&quot;/&gt;&lt;property id=&quot;20300&quot; value=&quot;Slide 18 - &amp;quot;Math Teaching for Learning: Building Understanding of Unit Fractions&amp;quot;&quot;/&gt;&lt;property id=&quot;20307&quot; value=&quot;285&quot;/&gt;&lt;/object&gt;&lt;object type=&quot;3&quot; unique_id=&quot;10702&quot;&gt;&lt;property id=&quot;20148&quot; value=&quot;5&quot;/&gt;&lt;property id=&quot;20300&quot; value=&quot;Slide 13 - &amp;quot; Explicit Instruction of Unit Fractions&amp;quot;&quot;/&gt;&lt;property id=&quot;20307&quot; value=&quot;286&quot;/&gt;&lt;/object&gt;&lt;object type=&quot;3&quot; unique_id=&quot;10704&quot;&gt;&lt;property id=&quot;20148&quot; value=&quot;5&quot;/&gt;&lt;property id=&quot;20300&quot; value=&quot;Slide 14 - &amp;quot;Unit Thinking is Powerful&amp;quot;&quot;/&gt;&lt;property id=&quot;20307&quot; value=&quot;288&quot;/&gt;&lt;/object&gt;&lt;object type=&quot;3&quot; unique_id=&quot;10705&quot;&gt;&lt;property id=&quot;20148&quot; value=&quot;5&quot;/&gt;&lt;property id=&quot;20300&quot; value=&quot;Slide 15 - &amp;quot;Important things to remember&amp;quot;&quot;/&gt;&lt;property id=&quot;20307&quot; value=&quot;289&quot;/&gt;&lt;/object&gt;&lt;object type=&quot;3&quot; unique_id=&quot;10706&quot;&gt;&lt;property id=&quot;20148&quot; value=&quot;5&quot;/&gt;&lt;property id=&quot;20300&quot; value=&quot;Slide 16 - &amp;quot;Unit Fractions are Foundational&amp;quot;&quot;/&gt;&lt;property id=&quot;20307&quot; value=&quot;290&quot;/&gt;&lt;/object&gt;&lt;object type=&quot;3&quot; unique_id=&quot;10707&quot;&gt;&lt;property id=&quot;20148&quot; value=&quot;5&quot;/&gt;&lt;property id=&quot;20300&quot; value=&quot;Slide 17 - &amp;quot;Count by Unit Fractions&amp;quot;&quot;/&gt;&lt;property id=&quot;20307&quot; value=&quot;291&quot;/&gt;&lt;/object&gt;&lt;object type=&quot;3&quot; unique_id=&quot;10708&quot;&gt;&lt;property id=&quot;20148&quot; value=&quot;5&quot;/&gt;&lt;property id=&quot;20300&quot; value=&quot;Slide 33 - &amp;quot;Connecting Back to Unit Fractions and Comparing Fractions&amp;quot;&quot;/&gt;&lt;property id=&quot;20307&quot; value=&quot;310&quot;/&gt;&lt;/object&gt;&lt;object type=&quot;3&quot; unique_id=&quot;10711&quot;&gt;&lt;property id=&quot;20148&quot; value=&quot;5&quot;/&gt;&lt;property id=&quot;20300&quot; value=&quot;Slide 21 - &amp;quot;Activity : Composing Fractions on the Number Line using Unit Fractions&amp;quot;&quot;/&gt;&lt;property id=&quot;20307&quot; value=&quot;294&quot;/&gt;&lt;/object&gt;&lt;object type=&quot;3&quot; unique_id=&quot;10713&quot;&gt;&lt;property id=&quot;20148&quot; value=&quot;5&quot;/&gt;&lt;property id=&quot;20300&quot; value=&quot;Slide 19 - &amp;quot;Implications for Teaching&amp;quot;&quot;/&gt;&lt;property id=&quot;20307&quot; value=&quot;296&quot;/&gt;&lt;/object&gt;&lt;object type=&quot;3&quot; unique_id=&quot;11771&quot;&gt;&lt;property id=&quot;20148&quot; value=&quot;5&quot;/&gt;&lt;property id=&quot;20300&quot; value=&quot;Slide 20 - &amp;quot;Mathematical language&amp;quot;&quot;/&gt;&lt;property id=&quot;20307&quot; value=&quot;312&quot;/&gt;&lt;/object&gt;&lt;object type=&quot;3&quot; unique_id=&quot;11772&quot;&gt;&lt;property id=&quot;20148&quot; value=&quot;5&quot;/&gt;&lt;property id=&quot;20300&quot; value=&quot;Slide 22 - &amp;quot;Partitioning&amp;quot;&quot;/&gt;&lt;property id=&quot;20307&quot; value=&quot;325&quot;/&gt;&lt;/object&gt;&lt;object type=&quot;3&quot; unique_id=&quot;11773&quot;&gt;&lt;property id=&quot;20148&quot; value=&quot;5&quot;/&gt;&lt;property id=&quot;20300&quot; value=&quot;Slide 23 - &amp;quot;Partitioning&amp;quot;&quot;/&gt;&lt;property id=&quot;20307&quot; value=&quot;313&quot;/&gt;&lt;/object&gt;&lt;object type=&quot;3&quot; unique_id=&quot;11774&quot;&gt;&lt;property id=&quot;20148&quot; value=&quot;5&quot;/&gt;&lt;property id=&quot;20300&quot; value=&quot;Slide 24 - &amp;quot;Iterating&amp;quot;&quot;/&gt;&lt;property id=&quot;20307&quot; value=&quot;314&quot;/&gt;&lt;/object&gt;&lt;object type=&quot;3&quot; unique_id=&quot;11775&quot;&gt;&lt;property id=&quot;20148&quot; value=&quot;5&quot;/&gt;&lt;property id=&quot;20300&quot; value=&quot;Slide 26 - &amp;quot;Disembedding&amp;quot;&quot;/&gt;&lt;property id=&quot;20307&quot; value=&quot;315&quot;/&gt;&lt;/object&gt;&lt;object type=&quot;3&quot; unique_id=&quot;11776&quot;&gt;&lt;property id=&quot;20148&quot; value=&quot;5&quot;/&gt;&lt;property id=&quot;20300&quot; value=&quot;Slide 25 - &amp;quot;Partitioning and Iterating &amp;quot;&quot;/&gt;&lt;property id=&quot;20307&quot; value=&quot;316&quot;/&gt;&lt;/object&gt;&lt;object type=&quot;3&quot; unique_id=&quot;11777&quot;&gt;&lt;property id=&quot;20148&quot; value=&quot;5&quot;/&gt;&lt;property id=&quot;20300&quot; value=&quot;Slide 27 - &amp;quot;Disembedding&amp;quot;&quot;/&gt;&lt;property id=&quot;20307&quot; value=&quot;317&quot;/&gt;&lt;/object&gt;&lt;object type=&quot;3&quot; unique_id=&quot;11780&quot;&gt;&lt;property id=&quot;20148&quot; value=&quot;5&quot;/&gt;&lt;property id=&quot;20300&quot; value=&quot;Slide 28 - &amp;quot;‘Desktop’ Task &amp;quot;&quot;/&gt;&lt;property id=&quot;20307&quot; value=&quot;319&quot;/&gt;&lt;/object&gt;&lt;object type=&quot;3&quot; unique_id=&quot;11781&quot;&gt;&lt;property id=&quot;20148&quot; value=&quot;5&quot;/&gt;&lt;property id=&quot;20300&quot; value=&quot;Slide 29 - &amp;quot;Paying Attention to Spatial Reasoning&amp;quot;&quot;/&gt;&lt;property id=&quot;20307&quot; value=&quot;320&quot;/&gt;&lt;/object&gt;&lt;object type=&quot;3&quot; unique_id=&quot;11782&quot;&gt;&lt;property id=&quot;20148&quot; value=&quot;5&quot;/&gt;&lt;property id=&quot;20300&quot; value=&quot;Slide 30 - &amp;quot;Sequencing Partitioning and Iterating &amp;quot;&quot;/&gt;&lt;property id=&quot;20307&quot; value=&quot;321&quot;/&gt;&lt;/object&gt;&lt;object type=&quot;3&quot; unique_id=&quot;11783&quot;&gt;&lt;property id=&quot;20148&quot; value=&quot;5&quot;/&gt;&lt;property id=&quot;20300&quot; value=&quot;Slide 32 - &amp;quot;Developing Proficiency&amp;quot;&quot;/&gt;&lt;property id=&quot;20307&quot; value=&quot;322&quot;/&gt;&lt;/object&gt;&lt;object type=&quot;3&quot; unique_id=&quot;47457&quot;&gt;&lt;property id=&quot;20148&quot; value=&quot;5&quot;/&gt;&lt;property id=&quot;20300&quot; value=&quot;Slide 5 - &amp;quot;Multiple Meanings of Fractions&amp;quot;&quot;/&gt;&lt;property id=&quot;20307&quot; value=&quot;327&quot;/&gt;&lt;/object&gt;&lt;object type=&quot;3&quot; unique_id=&quot;47458&quot;&gt;&lt;property id=&quot;20148&quot; value=&quot;5&quot;/&gt;&lt;property id=&quot;20300&quot; value=&quot;Slide 31 - &amp;quot;Brownie task&amp;quot;&quot;/&gt;&lt;property id=&quot;20307&quot; value=&quot;328&quot;/&gt;&lt;/object&gt;&lt;object type=&quot;3&quot; unique_id=&quot;47572&quot;&gt;&lt;property id=&quot;20148&quot; value=&quot;5&quot;/&gt;&lt;property id=&quot;20300&quot; value=&quot;Slide 35&quot;/&gt;&lt;property id=&quot;20307&quot; value=&quot;329&quot;/&gt;&lt;/object&gt;&lt;object type=&quot;3&quot; unique_id=&quot;47717&quot;&gt;&lt;property id=&quot;20148&quot; value=&quot;5&quot;/&gt;&lt;property id=&quot;20300&quot; value=&quot;Slide 36 - &amp;quot;I Have You Have Activity&amp;quot;&quot;/&gt;&lt;property id=&quot;20307&quot; value=&quot;330&quot;/&gt;&lt;/object&gt;&lt;object type=&quot;3&quot; unique_id=&quot;47866&quot;&gt;&lt;property id=&quot;20148&quot; value=&quot;5&quot;/&gt;&lt;property id=&quot;20300&quot; value=&quot;Slide 34 - &amp;quot;   Unit Fractions across the K-12                    Curriculum&amp;quot;&quot;/&gt;&lt;property id=&quot;20307&quot; value=&quot;331&quot;/&gt;&lt;/object&gt;&lt;/object&gt;&lt;object type=&quot;8&quot; unique_id=&quot;10023&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1864</TotalTime>
  <Words>8072</Words>
  <Application>Microsoft Office PowerPoint</Application>
  <PresentationFormat>Custom</PresentationFormat>
  <Paragraphs>507</Paragraphs>
  <Slides>55</Slides>
  <Notes>54</Notes>
  <HiddenSlides>0</HiddenSlides>
  <MMClips>5</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Office Theme</vt:lpstr>
      <vt:lpstr>Equation</vt:lpstr>
      <vt:lpstr>Unit Fractions Math For Teaching</vt:lpstr>
      <vt:lpstr>Learning Focus</vt:lpstr>
      <vt:lpstr>Agenda </vt:lpstr>
      <vt:lpstr>Session Norms</vt:lpstr>
      <vt:lpstr>Multiple Fractions Meanings (Constructs)</vt:lpstr>
      <vt:lpstr>Card Sort </vt:lpstr>
      <vt:lpstr>Why Research the Teaching and Learning of Fractions?</vt:lpstr>
      <vt:lpstr>Prior Learning which Connects to Fractions</vt:lpstr>
      <vt:lpstr>Subsequent Learning Which  Connects to Fractions</vt:lpstr>
      <vt:lpstr>Implications Beyond Childhood</vt:lpstr>
      <vt:lpstr>Did you hear the story….</vt:lpstr>
      <vt:lpstr> Unit Fractions Counting Game </vt:lpstr>
      <vt:lpstr>Adaptations and Connections</vt:lpstr>
      <vt:lpstr>fractionslearningpathways.ca</vt:lpstr>
      <vt:lpstr>Unit C: Fractions Counting Game</vt:lpstr>
      <vt:lpstr> Explicit Instruction of Unit Fractions</vt:lpstr>
      <vt:lpstr>Unit Thinking is Powerful</vt:lpstr>
      <vt:lpstr>Important things to remember</vt:lpstr>
      <vt:lpstr>Unit Fractions are Foundational</vt:lpstr>
      <vt:lpstr>Unit Fractions are Foundational (Continued)</vt:lpstr>
      <vt:lpstr>Count by Unit Fractions</vt:lpstr>
      <vt:lpstr>Math Teaching for Learning: Building Understanding of Unit Fractions</vt:lpstr>
      <vt:lpstr>Implications for Teaching</vt:lpstr>
      <vt:lpstr>Fraction Language</vt:lpstr>
      <vt:lpstr>Composing Fractions on the Number Line using Unit Fractions</vt:lpstr>
      <vt:lpstr>Partitioning</vt:lpstr>
      <vt:lpstr>Partitioning Sample</vt:lpstr>
      <vt:lpstr>Iterating</vt:lpstr>
      <vt:lpstr>Partitioning and Iterating </vt:lpstr>
      <vt:lpstr>Disembedding</vt:lpstr>
      <vt:lpstr>Disembedding Samples</vt:lpstr>
      <vt:lpstr>‘Desktop’ Task </vt:lpstr>
      <vt:lpstr>Paying Attention to Spatial Reasoning</vt:lpstr>
      <vt:lpstr>Sequencing Partitioning and Iterating </vt:lpstr>
      <vt:lpstr>Connecting Unit Fractions and Fractions Language Through Tasks</vt:lpstr>
      <vt:lpstr>Brownie Task – Act 1T</vt:lpstr>
      <vt:lpstr>Paper Folding Video</vt:lpstr>
      <vt:lpstr>Strategies</vt:lpstr>
      <vt:lpstr>Brownie Task 2</vt:lpstr>
      <vt:lpstr>Folding Paper</vt:lpstr>
      <vt:lpstr>Counting Brownie Pieces</vt:lpstr>
      <vt:lpstr>Brownie Task 3</vt:lpstr>
      <vt:lpstr>Folding Solution</vt:lpstr>
      <vt:lpstr>Moral of the Story</vt:lpstr>
      <vt:lpstr>Brownie Sharing Task</vt:lpstr>
      <vt:lpstr>Developing Proficiency</vt:lpstr>
      <vt:lpstr>Spatial reasoning connection: Composing, decomposing, and transforming 2D figures </vt:lpstr>
      <vt:lpstr>Connecting Back to Unit Fractions  and Comparing Fractions</vt:lpstr>
      <vt:lpstr>Unit Fractions across the K-12 Curriculum</vt:lpstr>
      <vt:lpstr>The FLP Across the Grades</vt:lpstr>
      <vt:lpstr>Fractions Learning Pathways</vt:lpstr>
      <vt:lpstr>FLP - Grade 10 Courses</vt:lpstr>
      <vt:lpstr> Grade 11 and 12 Courses</vt:lpstr>
      <vt:lpstr>I Have … Who Has …  </vt:lpstr>
      <vt:lpstr>fractionsteaching.ca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shelley yearley</dc:creator>
  <cp:lastModifiedBy>Steele, Trish (EDU)</cp:lastModifiedBy>
  <cp:revision>180</cp:revision>
  <dcterms:created xsi:type="dcterms:W3CDTF">2016-10-28T17:51:50Z</dcterms:created>
  <dcterms:modified xsi:type="dcterms:W3CDTF">2017-04-23T18:48:09Z</dcterms:modified>
</cp:coreProperties>
</file>